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sldIdLst>
    <p:sldId id="256" r:id="rId2"/>
    <p:sldId id="259" r:id="rId3"/>
    <p:sldId id="260" r:id="rId4"/>
    <p:sldId id="294" r:id="rId5"/>
    <p:sldId id="295" r:id="rId6"/>
    <p:sldId id="296" r:id="rId7"/>
    <p:sldId id="297" r:id="rId8"/>
    <p:sldId id="298" r:id="rId9"/>
    <p:sldId id="299" r:id="rId10"/>
    <p:sldId id="300" r:id="rId11"/>
    <p:sldId id="301" r:id="rId12"/>
    <p:sldId id="303" r:id="rId13"/>
    <p:sldId id="302" r:id="rId14"/>
    <p:sldId id="304" r:id="rId15"/>
    <p:sldId id="305" r:id="rId16"/>
    <p:sldId id="306" r:id="rId17"/>
    <p:sldId id="307" r:id="rId18"/>
    <p:sldId id="311" r:id="rId19"/>
    <p:sldId id="310" r:id="rId20"/>
    <p:sldId id="309" r:id="rId21"/>
    <p:sldId id="308" r:id="rId22"/>
    <p:sldId id="312" r:id="rId23"/>
    <p:sldId id="292" r:id="rId24"/>
    <p:sldId id="29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38"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4819F-DEE5-4CD2-ABE2-864F21BDB3E5}" type="datetimeFigureOut">
              <a:rPr lang="en-US" smtClean="0"/>
              <a:t>7/11/2013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01B7FA-134D-42F7-8858-5720505EE17F}" type="slidenum">
              <a:rPr lang="en-US" smtClean="0"/>
              <a:t>‹#›</a:t>
            </a:fld>
            <a:endParaRPr lang="en-US"/>
          </a:p>
        </p:txBody>
      </p:sp>
    </p:spTree>
    <p:extLst>
      <p:ext uri="{BB962C8B-B14F-4D97-AF65-F5344CB8AC3E}">
        <p14:creationId xmlns:p14="http://schemas.microsoft.com/office/powerpoint/2010/main" val="405218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542C9B-438F-46BD-9813-DC52D6178642}" type="datetime1">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97668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1BB7A-DDEB-4484-9A37-7C74CD353DD1}" type="datetime1">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154841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C0C38-47F2-4DE4-9CF4-6339999C8260}" type="datetime1">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241181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26E54-D836-4614-8426-C043D190AF17}" type="datetime1">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261874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4CB54-2ABE-48F2-BA2F-F7FCE1B5BEFB}" type="datetime1">
              <a:rPr lang="en-US" smtClean="0"/>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18142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A0086-A76D-4FD0-940A-E423FE56BB62}" type="datetime1">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111858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5C379-879E-4878-BF3A-AB5CEF871454}" type="datetime1">
              <a:rPr lang="en-US" smtClean="0"/>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412707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2CAB7-02B5-4EB4-99DA-C6DB2386187A}" type="datetime1">
              <a:rPr lang="en-US" smtClean="0"/>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3395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5B814-908D-44A4-8F15-40B1DF5698F8}" type="datetime1">
              <a:rPr lang="en-US" smtClean="0"/>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272108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D9DAD-B091-4376-AEC5-B370138CEE95}" type="datetime1">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250921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90EE1-0CB4-42EC-B683-42AEADC43197}" type="datetime1">
              <a:rPr lang="en-US" smtClean="0"/>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pPr/>
              <a:t>‹#›</a:t>
            </a:fld>
            <a:endParaRPr lang="en-US"/>
          </a:p>
        </p:txBody>
      </p:sp>
    </p:spTree>
    <p:extLst>
      <p:ext uri="{BB962C8B-B14F-4D97-AF65-F5344CB8AC3E}">
        <p14:creationId xmlns:p14="http://schemas.microsoft.com/office/powerpoint/2010/main" val="159184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0864E-CA83-40EA-AE80-9C2D2400677E}" type="datetime1">
              <a:rPr lang="en-US" smtClean="0"/>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7E69-6A09-2049-B516-24DBFBE3B946}" type="slidenum">
              <a:rPr lang="en-US" smtClean="0"/>
              <a:pPr/>
              <a:t>‹#›</a:t>
            </a:fld>
            <a:endParaRPr lang="en-US"/>
          </a:p>
        </p:txBody>
      </p:sp>
    </p:spTree>
    <p:extLst>
      <p:ext uri="{BB962C8B-B14F-4D97-AF65-F5344CB8AC3E}">
        <p14:creationId xmlns:p14="http://schemas.microsoft.com/office/powerpoint/2010/main" val="126403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hyperlink" Target="http://www.visionquellc.com/index.html" TargetMode="External"/><Relationship Id="rId4" Type="http://schemas.openxmlformats.org/officeDocument/2006/relationships/hyperlink" Target="mailto:Visionque@netzer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youtube.com/watch?v=2PIplMOIIN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xtLst>
            <a:ext uri="{FAA26D3D-D897-4be2-8F04-BA451C77F1D7}">
              <ma14:placeholderFlag xmlns="" xmlns:ma14="http://schemas.microsoft.com/office/mac/drawingml/2011/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858342" y="5835486"/>
            <a:ext cx="2884170" cy="770255"/>
          </a:xfrm>
          <a:prstGeom prst="rect">
            <a:avLst/>
          </a:prstGeom>
          <a:extLst>
            <a:ext uri="{FAA26D3D-D897-4be2-8F04-BA451C77F1D7}">
              <ma14:placeholderFlag xmlns="" xmlns:ma14="http://schemas.microsoft.com/office/mac/drawingml/2011/main"/>
            </a:ext>
          </a:extLst>
        </p:spPr>
      </p:pic>
      <p:sp>
        <p:nvSpPr>
          <p:cNvPr id="6" name="Rectangle 5"/>
          <p:cNvSpPr/>
          <p:nvPr/>
        </p:nvSpPr>
        <p:spPr>
          <a:xfrm>
            <a:off x="0" y="1970923"/>
            <a:ext cx="9144000" cy="2123658"/>
          </a:xfrm>
          <a:prstGeom prst="rect">
            <a:avLst/>
          </a:prstGeom>
          <a:solidFill>
            <a:srgbClr val="1A2864"/>
          </a:solidFill>
        </p:spPr>
        <p:txBody>
          <a:bodyPr wrap="square">
            <a:spAutoFit/>
          </a:bodyPr>
          <a:lstStyle/>
          <a:p>
            <a:pPr algn="ctr"/>
            <a:r>
              <a:rPr lang="en-US" sz="4400" dirty="0" smtClean="0">
                <a:solidFill>
                  <a:schemeClr val="bg1"/>
                </a:solidFill>
                <a:latin typeface="Verdana"/>
                <a:cs typeface="Verdana"/>
              </a:rPr>
              <a:t>MLP 2013 </a:t>
            </a:r>
          </a:p>
          <a:p>
            <a:pPr algn="ctr"/>
            <a:r>
              <a:rPr lang="en-US" sz="4400" dirty="0" smtClean="0">
                <a:solidFill>
                  <a:schemeClr val="bg1"/>
                </a:solidFill>
                <a:latin typeface="Verdana"/>
                <a:cs typeface="Verdana"/>
              </a:rPr>
              <a:t>Professionalism Toolbox</a:t>
            </a:r>
          </a:p>
          <a:p>
            <a:pPr algn="ctr"/>
            <a:r>
              <a:rPr lang="en-US" sz="4400" dirty="0" smtClean="0">
                <a:solidFill>
                  <a:schemeClr val="bg1"/>
                </a:solidFill>
                <a:latin typeface="Verdana"/>
                <a:cs typeface="Verdana"/>
              </a:rPr>
              <a:t>The Art &amp; Science</a:t>
            </a:r>
            <a:endParaRPr lang="en-US" sz="4400" dirty="0">
              <a:solidFill>
                <a:schemeClr val="bg1"/>
              </a:solidFill>
              <a:latin typeface="Verdana"/>
              <a:cs typeface="Verdana"/>
            </a:endParaRPr>
          </a:p>
        </p:txBody>
      </p:sp>
      <p:sp>
        <p:nvSpPr>
          <p:cNvPr id="8" name="TextBox 7"/>
          <p:cNvSpPr txBox="1"/>
          <p:nvPr/>
        </p:nvSpPr>
        <p:spPr>
          <a:xfrm>
            <a:off x="0" y="3403695"/>
            <a:ext cx="9144000" cy="646331"/>
          </a:xfrm>
          <a:prstGeom prst="rect">
            <a:avLst/>
          </a:prstGeom>
          <a:solidFill>
            <a:schemeClr val="bg1"/>
          </a:solidFill>
        </p:spPr>
        <p:txBody>
          <a:bodyPr wrap="square" rtlCol="0">
            <a:spAutoFit/>
          </a:bodyPr>
          <a:lstStyle/>
          <a:p>
            <a:pPr algn="ctr"/>
            <a:r>
              <a:rPr lang="en-US" dirty="0" smtClean="0">
                <a:solidFill>
                  <a:srgbClr val="1A2864"/>
                </a:solidFill>
                <a:latin typeface="Verdana" pitchFamily="34" charset="0"/>
              </a:rPr>
              <a:t>By Jacqueline Coleman, M.Ed, MSM</a:t>
            </a:r>
          </a:p>
          <a:p>
            <a:pPr algn="ctr"/>
            <a:r>
              <a:rPr lang="en-US" dirty="0" smtClean="0">
                <a:solidFill>
                  <a:srgbClr val="1A2864"/>
                </a:solidFill>
                <a:latin typeface="Verdana" pitchFamily="34" charset="0"/>
              </a:rPr>
              <a:t>July 8, 2013</a:t>
            </a:r>
            <a:endParaRPr lang="en-US" dirty="0">
              <a:solidFill>
                <a:srgbClr val="1A2864"/>
              </a:solidFill>
              <a:latin typeface="Verdana" pitchFamily="34" charset="0"/>
            </a:endParaRPr>
          </a:p>
        </p:txBody>
      </p:sp>
    </p:spTree>
    <p:extLst>
      <p:ext uri="{BB962C8B-B14F-4D97-AF65-F5344CB8AC3E}">
        <p14:creationId xmlns:p14="http://schemas.microsoft.com/office/powerpoint/2010/main" val="419933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Autofit/>
          </a:bodyPr>
          <a:lstStyle/>
          <a:p>
            <a:r>
              <a:rPr lang="en-US" sz="3600" dirty="0">
                <a:solidFill>
                  <a:schemeClr val="bg1"/>
                </a:solidFill>
                <a:latin typeface="Verdana" pitchFamily="34" charset="0"/>
              </a:rPr>
              <a:t>Professionalism is for </a:t>
            </a:r>
            <a:r>
              <a:rPr lang="en-US" sz="3600" dirty="0" smtClean="0">
                <a:solidFill>
                  <a:schemeClr val="bg1"/>
                </a:solidFill>
                <a:latin typeface="Verdana" pitchFamily="34" charset="0"/>
              </a:rPr>
              <a:t>Everyone [cont.]</a:t>
            </a:r>
            <a:endParaRPr lang="en-US" sz="3600" dirty="0">
              <a:solidFill>
                <a:schemeClr val="bg1"/>
              </a:solidFill>
              <a:latin typeface="Verdana" pitchFamily="34" charset="0"/>
              <a:cs typeface="Verdana"/>
            </a:endParaRPr>
          </a:p>
        </p:txBody>
      </p:sp>
      <p:sp>
        <p:nvSpPr>
          <p:cNvPr id="3" name="Content Placeholder 2"/>
          <p:cNvSpPr>
            <a:spLocks noGrp="1"/>
          </p:cNvSpPr>
          <p:nvPr>
            <p:ph idx="1"/>
          </p:nvPr>
        </p:nvSpPr>
        <p:spPr/>
        <p:txBody>
          <a:bodyPr>
            <a:normAutofit fontScale="92500" lnSpcReduction="20000"/>
          </a:bodyPr>
          <a:lstStyle/>
          <a:p>
            <a:pPr marL="971550" lvl="1" indent="-514350">
              <a:buFont typeface="+mj-lt"/>
              <a:buAutoNum type="arabicPeriod" startAt="3"/>
              <a:defRPr/>
            </a:pPr>
            <a:r>
              <a:rPr lang="en-US" sz="2500" dirty="0">
                <a:latin typeface="Verdana" pitchFamily="34" charset="0"/>
              </a:rPr>
              <a:t>Excellence is your commitment to quality. Professionals press for excellence and continuous improvement. They are attentive and follow instructions. </a:t>
            </a:r>
          </a:p>
          <a:p>
            <a:pPr marL="971550" lvl="1" indent="-514350">
              <a:buFont typeface="+mj-lt"/>
              <a:buAutoNum type="arabicPeriod" startAt="3"/>
              <a:defRPr/>
            </a:pPr>
            <a:r>
              <a:rPr lang="en-US" sz="2500" dirty="0">
                <a:latin typeface="Verdana" pitchFamily="34" charset="0"/>
              </a:rPr>
              <a:t>Competency is your degree of expertise. Professionals understand their jobs and develop their skills. They produce results, perform effectively, and communicate skillfully. </a:t>
            </a:r>
          </a:p>
          <a:p>
            <a:pPr marL="971550" lvl="1" indent="-514350">
              <a:buFont typeface="+mj-lt"/>
              <a:buAutoNum type="arabicPeriod" startAt="3"/>
              <a:defRPr/>
            </a:pPr>
            <a:r>
              <a:rPr lang="en-US" sz="2500" dirty="0">
                <a:latin typeface="Verdana" pitchFamily="34" charset="0"/>
              </a:rPr>
              <a:t>Conduct is how you deal with others. Professionals are mature, polite, and loyal. They respect authority and maintain confidences. Professionals do everything with style and class.</a:t>
            </a:r>
          </a:p>
          <a:p>
            <a:pPr>
              <a:lnSpc>
                <a:spcPct val="80000"/>
              </a:lnSpc>
              <a:buClr>
                <a:schemeClr val="tx2"/>
              </a:buClr>
              <a:buSzPct val="90000"/>
              <a:buNone/>
            </a:pPr>
            <a:endParaRPr lang="en-US" sz="1600" dirty="0">
              <a:latin typeface="Verdana" pitchFamily="34" charset="0"/>
            </a:endParaRPr>
          </a:p>
          <a:p>
            <a:pPr>
              <a:lnSpc>
                <a:spcPct val="80000"/>
              </a:lnSpc>
              <a:buClr>
                <a:schemeClr val="tx2"/>
              </a:buClr>
              <a:buSzPct val="90000"/>
              <a:buNone/>
            </a:pPr>
            <a:endParaRPr lang="en-US" sz="1600" dirty="0">
              <a:latin typeface="Verdana" pitchFamily="34" charset="0"/>
            </a:endParaRPr>
          </a:p>
          <a:p>
            <a:pPr>
              <a:lnSpc>
                <a:spcPct val="80000"/>
              </a:lnSpc>
              <a:buClr>
                <a:schemeClr val="tx2"/>
              </a:buClr>
              <a:buSzPct val="90000"/>
              <a:buNone/>
            </a:pPr>
            <a:r>
              <a:rPr lang="en-US" sz="1600" dirty="0">
                <a:latin typeface="Verdana" pitchFamily="34" charset="0"/>
              </a:rPr>
              <a:t>Source: James R. Ball, </a:t>
            </a:r>
            <a:r>
              <a:rPr lang="en-US" sz="1600" dirty="0" smtClean="0">
                <a:latin typeface="Verdana" pitchFamily="34" charset="0"/>
              </a:rPr>
              <a:t>2009</a:t>
            </a:r>
            <a:endParaRPr lang="en-US"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Autofit/>
          </a:bodyPr>
          <a:lstStyle/>
          <a:p>
            <a:r>
              <a:rPr lang="en-US" sz="4000" dirty="0">
                <a:solidFill>
                  <a:schemeClr val="bg1"/>
                </a:solidFill>
                <a:latin typeface="Verdana" pitchFamily="34" charset="0"/>
                <a:ea typeface="Verdana" pitchFamily="34" charset="0"/>
                <a:cs typeface="Verdana" pitchFamily="34" charset="0"/>
              </a:rPr>
              <a:t>Professionalism is for </a:t>
            </a:r>
            <a:r>
              <a:rPr lang="en-US" sz="4000" dirty="0" smtClean="0">
                <a:solidFill>
                  <a:schemeClr val="bg1"/>
                </a:solidFill>
                <a:latin typeface="Verdana" pitchFamily="34" charset="0"/>
                <a:ea typeface="Verdana" pitchFamily="34" charset="0"/>
                <a:cs typeface="Verdana" pitchFamily="34" charset="0"/>
              </a:rPr>
              <a:t>Everyone</a:t>
            </a:r>
            <a:endParaRPr lang="en-US" sz="4000" dirty="0">
              <a:solidFill>
                <a:schemeClr val="bg1"/>
              </a:solidFill>
              <a:latin typeface="Verdana"/>
              <a:cs typeface="Verdana"/>
            </a:endParaRPr>
          </a:p>
        </p:txBody>
      </p:sp>
      <p:sp>
        <p:nvSpPr>
          <p:cNvPr id="3" name="Content Placeholder 2"/>
          <p:cNvSpPr>
            <a:spLocks noGrp="1"/>
          </p:cNvSpPr>
          <p:nvPr>
            <p:ph idx="1"/>
          </p:nvPr>
        </p:nvSpPr>
        <p:spPr/>
        <p:txBody>
          <a:bodyPr>
            <a:normAutofit fontScale="92500" lnSpcReduction="20000"/>
          </a:bodyPr>
          <a:lstStyle/>
          <a:p>
            <a:pPr>
              <a:lnSpc>
                <a:spcPct val="90000"/>
              </a:lnSpc>
            </a:pPr>
            <a:r>
              <a:rPr lang="en-US" b="1" dirty="0">
                <a:latin typeface="Verdana" pitchFamily="34" charset="0"/>
              </a:rPr>
              <a:t>Do</a:t>
            </a:r>
            <a:r>
              <a:rPr lang="en-US" b="1" dirty="0" smtClean="0">
                <a:latin typeface="Verdana" pitchFamily="34" charset="0"/>
              </a:rPr>
              <a:t>…</a:t>
            </a:r>
          </a:p>
          <a:p>
            <a:pPr lvl="1">
              <a:lnSpc>
                <a:spcPct val="90000"/>
              </a:lnSpc>
            </a:pPr>
            <a:r>
              <a:rPr lang="en-US" i="1" dirty="0" smtClean="0">
                <a:latin typeface="Verdana" pitchFamily="34" charset="0"/>
              </a:rPr>
              <a:t>Make </a:t>
            </a:r>
            <a:r>
              <a:rPr lang="en-US" i="1" dirty="0">
                <a:latin typeface="Verdana" pitchFamily="34" charset="0"/>
              </a:rPr>
              <a:t>the commitment to continually grow</a:t>
            </a:r>
            <a:r>
              <a:rPr lang="en-US" i="1" dirty="0" smtClean="0">
                <a:latin typeface="Verdana" pitchFamily="34" charset="0"/>
              </a:rPr>
              <a:t>.</a:t>
            </a:r>
          </a:p>
          <a:p>
            <a:pPr lvl="1">
              <a:lnSpc>
                <a:spcPct val="90000"/>
              </a:lnSpc>
            </a:pPr>
            <a:r>
              <a:rPr lang="en-US" i="1" dirty="0" smtClean="0">
                <a:latin typeface="Verdana" pitchFamily="34" charset="0"/>
              </a:rPr>
              <a:t>Take </a:t>
            </a:r>
            <a:r>
              <a:rPr lang="en-US" i="1" dirty="0">
                <a:latin typeface="Verdana" pitchFamily="34" charset="0"/>
              </a:rPr>
              <a:t>pride in yourself and your </a:t>
            </a:r>
            <a:r>
              <a:rPr lang="en-US" i="1" dirty="0" smtClean="0">
                <a:latin typeface="Verdana" pitchFamily="34" charset="0"/>
              </a:rPr>
              <a:t>work.</a:t>
            </a:r>
          </a:p>
          <a:p>
            <a:pPr lvl="1">
              <a:lnSpc>
                <a:spcPct val="90000"/>
              </a:lnSpc>
            </a:pPr>
            <a:r>
              <a:rPr lang="en-US" i="1" dirty="0" smtClean="0">
                <a:latin typeface="Verdana" pitchFamily="34" charset="0"/>
              </a:rPr>
              <a:t>Deliver </a:t>
            </a:r>
            <a:r>
              <a:rPr lang="en-US" i="1" dirty="0">
                <a:latin typeface="Verdana" pitchFamily="34" charset="0"/>
              </a:rPr>
              <a:t>on </a:t>
            </a:r>
            <a:r>
              <a:rPr lang="en-US" i="1" dirty="0" smtClean="0">
                <a:latin typeface="Verdana" pitchFamily="34" charset="0"/>
              </a:rPr>
              <a:t>time.</a:t>
            </a:r>
          </a:p>
          <a:p>
            <a:pPr lvl="1">
              <a:lnSpc>
                <a:spcPct val="90000"/>
              </a:lnSpc>
            </a:pPr>
            <a:r>
              <a:rPr lang="en-US" i="1" dirty="0" smtClean="0">
                <a:latin typeface="Verdana" pitchFamily="34" charset="0"/>
              </a:rPr>
              <a:t>Get </a:t>
            </a:r>
            <a:r>
              <a:rPr lang="en-US" i="1" dirty="0">
                <a:latin typeface="Verdana" pitchFamily="34" charset="0"/>
              </a:rPr>
              <a:t>as much done as possible in the allotted </a:t>
            </a:r>
            <a:r>
              <a:rPr lang="en-US" i="1" dirty="0" smtClean="0">
                <a:latin typeface="Verdana" pitchFamily="34" charset="0"/>
              </a:rPr>
              <a:t>time.</a:t>
            </a:r>
          </a:p>
          <a:p>
            <a:pPr lvl="1">
              <a:lnSpc>
                <a:spcPct val="90000"/>
              </a:lnSpc>
            </a:pPr>
            <a:r>
              <a:rPr lang="en-US" i="1" dirty="0" smtClean="0">
                <a:latin typeface="Verdana" pitchFamily="34" charset="0"/>
              </a:rPr>
              <a:t>Put </a:t>
            </a:r>
            <a:r>
              <a:rPr lang="en-US" i="1" dirty="0">
                <a:latin typeface="Verdana" pitchFamily="34" charset="0"/>
              </a:rPr>
              <a:t>passion into your work.</a:t>
            </a:r>
            <a:endParaRPr lang="en-US" b="1" dirty="0">
              <a:latin typeface="Verdana" pitchFamily="34" charset="0"/>
            </a:endParaRPr>
          </a:p>
          <a:p>
            <a:pPr>
              <a:lnSpc>
                <a:spcPct val="90000"/>
              </a:lnSpc>
            </a:pPr>
            <a:r>
              <a:rPr lang="en-US" b="1" dirty="0">
                <a:latin typeface="Verdana" pitchFamily="34" charset="0"/>
              </a:rPr>
              <a:t>Don’t</a:t>
            </a:r>
            <a:r>
              <a:rPr lang="en-US" b="1" dirty="0" smtClean="0">
                <a:latin typeface="Verdana" pitchFamily="34" charset="0"/>
              </a:rPr>
              <a:t>...</a:t>
            </a:r>
          </a:p>
          <a:p>
            <a:pPr lvl="1">
              <a:lnSpc>
                <a:spcPct val="90000"/>
              </a:lnSpc>
            </a:pPr>
            <a:r>
              <a:rPr lang="en-US" i="1" dirty="0" smtClean="0">
                <a:latin typeface="Verdana" pitchFamily="34" charset="0"/>
              </a:rPr>
              <a:t>Settle </a:t>
            </a:r>
            <a:r>
              <a:rPr lang="en-US" i="1" dirty="0">
                <a:latin typeface="Verdana" pitchFamily="34" charset="0"/>
              </a:rPr>
              <a:t>for </a:t>
            </a:r>
            <a:r>
              <a:rPr lang="en-US" i="1" dirty="0" smtClean="0">
                <a:latin typeface="Verdana" pitchFamily="34" charset="0"/>
              </a:rPr>
              <a:t>mediocrity.</a:t>
            </a:r>
          </a:p>
          <a:p>
            <a:pPr lvl="1">
              <a:lnSpc>
                <a:spcPct val="90000"/>
              </a:lnSpc>
            </a:pPr>
            <a:r>
              <a:rPr lang="en-US" i="1" dirty="0" smtClean="0">
                <a:latin typeface="Verdana" pitchFamily="34" charset="0"/>
              </a:rPr>
              <a:t>Blame </a:t>
            </a:r>
            <a:r>
              <a:rPr lang="en-US" i="1" dirty="0">
                <a:latin typeface="Verdana" pitchFamily="34" charset="0"/>
              </a:rPr>
              <a:t>others or seek </a:t>
            </a:r>
            <a:r>
              <a:rPr lang="en-US" i="1" dirty="0" smtClean="0">
                <a:latin typeface="Verdana" pitchFamily="34" charset="0"/>
              </a:rPr>
              <a:t>excuses.</a:t>
            </a:r>
          </a:p>
          <a:p>
            <a:pPr lvl="1">
              <a:lnSpc>
                <a:spcPct val="90000"/>
              </a:lnSpc>
            </a:pPr>
            <a:r>
              <a:rPr lang="en-US" i="1" dirty="0" smtClean="0">
                <a:latin typeface="Verdana" pitchFamily="34" charset="0"/>
              </a:rPr>
              <a:t>Forget </a:t>
            </a:r>
            <a:r>
              <a:rPr lang="en-US" i="1" dirty="0">
                <a:latin typeface="Verdana" pitchFamily="34" charset="0"/>
              </a:rPr>
              <a:t>to practice </a:t>
            </a:r>
            <a:r>
              <a:rPr lang="en-US" i="1" dirty="0" smtClean="0">
                <a:latin typeface="Verdana" pitchFamily="34" charset="0"/>
              </a:rPr>
              <a:t>skills.</a:t>
            </a:r>
          </a:p>
          <a:p>
            <a:pPr lvl="1">
              <a:lnSpc>
                <a:spcPct val="90000"/>
              </a:lnSpc>
            </a:pPr>
            <a:r>
              <a:rPr lang="en-US" i="1" dirty="0" smtClean="0">
                <a:latin typeface="Verdana" pitchFamily="34" charset="0"/>
              </a:rPr>
              <a:t>Turn </a:t>
            </a:r>
            <a:r>
              <a:rPr lang="en-US" i="1" dirty="0">
                <a:latin typeface="Verdana" pitchFamily="34" charset="0"/>
              </a:rPr>
              <a:t>in work that is incomplete or inferior.</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a:solidFill>
                  <a:schemeClr val="bg1"/>
                </a:solidFill>
                <a:latin typeface="Verdana" pitchFamily="34" charset="0"/>
                <a:ea typeface="Verdana" pitchFamily="34" charset="0"/>
                <a:cs typeface="Verdana" pitchFamily="34" charset="0"/>
              </a:rPr>
              <a:t>FYI - Dynamics of Energy </a:t>
            </a:r>
            <a:r>
              <a:rPr lang="en-US" sz="3600" dirty="0" smtClean="0">
                <a:solidFill>
                  <a:schemeClr val="bg1"/>
                </a:solidFill>
                <a:latin typeface="Verdana" pitchFamily="34" charset="0"/>
                <a:ea typeface="Verdana" pitchFamily="34" charset="0"/>
                <a:cs typeface="Verdana" pitchFamily="34" charset="0"/>
              </a:rPr>
              <a:t>Exchange</a:t>
            </a:r>
            <a:endParaRPr lang="en-US" sz="3600" dirty="0">
              <a:solidFill>
                <a:schemeClr val="bg1"/>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399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2592" y="1708058"/>
            <a:ext cx="6998815" cy="431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a:bodyPr>
          <a:lstStyle/>
          <a:p>
            <a:r>
              <a:rPr lang="en-US" sz="4000" dirty="0">
                <a:solidFill>
                  <a:schemeClr val="bg1"/>
                </a:solidFill>
                <a:latin typeface="Verdana" pitchFamily="34" charset="0"/>
                <a:ea typeface="Verdana" pitchFamily="34" charset="0"/>
                <a:cs typeface="Verdana" pitchFamily="34" charset="0"/>
              </a:rPr>
              <a:t>Principles of Leadership</a:t>
            </a:r>
            <a:endParaRPr lang="en-US" sz="4000" dirty="0">
              <a:solidFill>
                <a:schemeClr val="bg1"/>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254065"/>
            <a:ext cx="2071337" cy="553177"/>
          </a:xfrm>
          <a:prstGeom prst="rect">
            <a:avLst/>
          </a:prstGeom>
          <a:extLst>
            <a:ext uri="{FAA26D3D-D897-4be2-8F04-BA451C77F1D7}">
              <ma14:placeholderFlag xmlns="" xmlns:ma14="http://schemas.microsoft.com/office/mac/drawingml/2011/main"/>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60" y="1449368"/>
            <a:ext cx="7870825"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a:bodyPr>
          <a:lstStyle/>
          <a:p>
            <a:r>
              <a:rPr lang="en-US" sz="4000" dirty="0">
                <a:solidFill>
                  <a:schemeClr val="bg1"/>
                </a:solidFill>
                <a:latin typeface="Verdana" pitchFamily="34" charset="0"/>
                <a:ea typeface="Verdana" pitchFamily="34" charset="0"/>
                <a:cs typeface="Verdana" pitchFamily="34" charset="0"/>
              </a:rPr>
              <a:t>Professionalism Boundaries</a:t>
            </a:r>
            <a:endParaRPr lang="en-US" sz="4000" dirty="0">
              <a:solidFill>
                <a:schemeClr val="bg1"/>
              </a:solidFill>
              <a:latin typeface="Verdana"/>
              <a:cs typeface="Verdana"/>
            </a:endParaRPr>
          </a:p>
        </p:txBody>
      </p:sp>
      <p:sp>
        <p:nvSpPr>
          <p:cNvPr id="3" name="Content Placeholder 2"/>
          <p:cNvSpPr>
            <a:spLocks noGrp="1"/>
          </p:cNvSpPr>
          <p:nvPr>
            <p:ph idx="1"/>
          </p:nvPr>
        </p:nvSpPr>
        <p:spPr/>
        <p:txBody>
          <a:bodyPr/>
          <a:lstStyle/>
          <a:p>
            <a:r>
              <a:rPr lang="en-US" dirty="0">
                <a:latin typeface="Verdana" pitchFamily="34" charset="0"/>
              </a:rPr>
              <a:t>Relationships</a:t>
            </a:r>
          </a:p>
          <a:p>
            <a:r>
              <a:rPr lang="en-US" dirty="0">
                <a:latin typeface="Verdana" pitchFamily="34" charset="0"/>
              </a:rPr>
              <a:t>Communications</a:t>
            </a:r>
          </a:p>
          <a:p>
            <a:r>
              <a:rPr lang="en-US" dirty="0">
                <a:latin typeface="Verdana" pitchFamily="34" charset="0"/>
              </a:rPr>
              <a:t>Self Disclosure</a:t>
            </a:r>
          </a:p>
          <a:p>
            <a:r>
              <a:rPr lang="en-US" dirty="0">
                <a:latin typeface="Verdana" pitchFamily="34" charset="0"/>
              </a:rPr>
              <a:t>Exploitation</a:t>
            </a:r>
          </a:p>
          <a:p>
            <a:r>
              <a:rPr lang="en-US" dirty="0">
                <a:latin typeface="Verdana" pitchFamily="34" charset="0"/>
              </a:rPr>
              <a:t>Breaches of Confidentiality</a:t>
            </a:r>
          </a:p>
          <a:p>
            <a:r>
              <a:rPr lang="en-US" dirty="0">
                <a:latin typeface="Verdana" pitchFamily="34" charset="0"/>
              </a:rPr>
              <a:t>Management of Workplace/Home Boundaries and Emotional </a:t>
            </a:r>
            <a:r>
              <a:rPr lang="en-US" dirty="0" smtClean="0">
                <a:latin typeface="Verdana" pitchFamily="34" charset="0"/>
              </a:rPr>
              <a:t>Baggage</a:t>
            </a:r>
            <a:endParaRPr lang="en-US"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a:bodyPr>
          <a:lstStyle/>
          <a:p>
            <a:r>
              <a:rPr lang="en-US" sz="3600" dirty="0">
                <a:solidFill>
                  <a:schemeClr val="bg1"/>
                </a:solidFill>
                <a:latin typeface="Verdana" pitchFamily="34" charset="0"/>
              </a:rPr>
              <a:t>The Seven Habits - An Overview</a:t>
            </a:r>
            <a:endParaRPr lang="en-US" sz="3600" dirty="0">
              <a:solidFill>
                <a:schemeClr val="bg1"/>
              </a:solidFill>
              <a:latin typeface="Verdana" pitchFamily="34" charset="0"/>
              <a:cs typeface="Verdana"/>
            </a:endParaRPr>
          </a:p>
        </p:txBody>
      </p:sp>
      <p:sp>
        <p:nvSpPr>
          <p:cNvPr id="3" name="Content Placeholder 2"/>
          <p:cNvSpPr>
            <a:spLocks noGrp="1"/>
          </p:cNvSpPr>
          <p:nvPr>
            <p:ph idx="1"/>
          </p:nvPr>
        </p:nvSpPr>
        <p:spPr>
          <a:xfrm>
            <a:off x="457200" y="1600200"/>
            <a:ext cx="8229600" cy="4728952"/>
          </a:xfrm>
        </p:spPr>
        <p:txBody>
          <a:bodyPr>
            <a:noAutofit/>
          </a:bodyPr>
          <a:lstStyle/>
          <a:p>
            <a:r>
              <a:rPr lang="en-US" sz="2200" b="1" dirty="0">
                <a:latin typeface="Verdana" pitchFamily="34" charset="0"/>
              </a:rPr>
              <a:t>Habit 1:</a:t>
            </a:r>
            <a:r>
              <a:rPr lang="en-US" sz="2200" dirty="0">
                <a:latin typeface="Verdana" pitchFamily="34" charset="0"/>
              </a:rPr>
              <a:t> Be Proactive: Principles of Personal Choice </a:t>
            </a:r>
          </a:p>
          <a:p>
            <a:r>
              <a:rPr lang="en-US" sz="2200" b="1" dirty="0">
                <a:latin typeface="Verdana" pitchFamily="34" charset="0"/>
              </a:rPr>
              <a:t>Habit 2:</a:t>
            </a:r>
            <a:r>
              <a:rPr lang="en-US" sz="2200" dirty="0">
                <a:latin typeface="Verdana" pitchFamily="34" charset="0"/>
              </a:rPr>
              <a:t> Begin with the End in Mind: Principles of Personal Vision </a:t>
            </a:r>
          </a:p>
          <a:p>
            <a:r>
              <a:rPr lang="en-US" sz="2200" b="1" dirty="0">
                <a:latin typeface="Verdana" pitchFamily="34" charset="0"/>
              </a:rPr>
              <a:t>Habit 3:</a:t>
            </a:r>
            <a:r>
              <a:rPr lang="en-US" sz="2200" dirty="0">
                <a:latin typeface="Verdana" pitchFamily="34" charset="0"/>
              </a:rPr>
              <a:t> Put First Things First: Principles of Integrity &amp; Execution </a:t>
            </a:r>
          </a:p>
          <a:p>
            <a:r>
              <a:rPr lang="en-US" sz="2200" b="1" dirty="0">
                <a:latin typeface="Verdana" pitchFamily="34" charset="0"/>
              </a:rPr>
              <a:t>Habit 4:</a:t>
            </a:r>
            <a:r>
              <a:rPr lang="en-US" sz="2200" dirty="0">
                <a:latin typeface="Verdana" pitchFamily="34" charset="0"/>
              </a:rPr>
              <a:t> Think Win/Win: Principles of Mutual Benefit </a:t>
            </a:r>
          </a:p>
          <a:p>
            <a:r>
              <a:rPr lang="en-US" sz="2200" b="1" dirty="0">
                <a:latin typeface="Verdana" pitchFamily="34" charset="0"/>
              </a:rPr>
              <a:t>Habit 5:</a:t>
            </a:r>
            <a:r>
              <a:rPr lang="en-US" sz="2200" dirty="0">
                <a:latin typeface="Verdana" pitchFamily="34" charset="0"/>
              </a:rPr>
              <a:t> Seek First to Understand, Then to be Understood: Principles of Mutual Understanding </a:t>
            </a:r>
          </a:p>
          <a:p>
            <a:r>
              <a:rPr lang="en-US" sz="2200" b="1" dirty="0">
                <a:latin typeface="Verdana" pitchFamily="34" charset="0"/>
              </a:rPr>
              <a:t>Habit 6:</a:t>
            </a:r>
            <a:r>
              <a:rPr lang="en-US" sz="2200" dirty="0">
                <a:latin typeface="Verdana" pitchFamily="34" charset="0"/>
              </a:rPr>
              <a:t> Synergize: Principles of Creative Cooperation </a:t>
            </a:r>
          </a:p>
          <a:p>
            <a:r>
              <a:rPr lang="en-US" sz="2200" b="1" dirty="0">
                <a:latin typeface="Verdana" pitchFamily="34" charset="0"/>
              </a:rPr>
              <a:t>Habit 7:</a:t>
            </a:r>
            <a:r>
              <a:rPr lang="en-US" sz="2200" dirty="0">
                <a:latin typeface="Verdana" pitchFamily="34" charset="0"/>
              </a:rPr>
              <a:t> Sharpen the Saw: Principles of Balanced Self-Renewal </a:t>
            </a:r>
          </a:p>
          <a:p>
            <a:pPr>
              <a:buFont typeface="Wingdings" pitchFamily="2" charset="2"/>
              <a:buNone/>
            </a:pPr>
            <a:endParaRPr lang="en-US" sz="2200" dirty="0">
              <a:latin typeface="Verdana" pitchFamily="34" charset="0"/>
            </a:endParaRPr>
          </a:p>
          <a:p>
            <a:pPr>
              <a:buFont typeface="Wingdings" pitchFamily="2" charset="2"/>
              <a:buNone/>
            </a:pPr>
            <a:r>
              <a:rPr lang="en-US" sz="2200" dirty="0" smtClean="0">
                <a:latin typeface="Verdana" pitchFamily="34" charset="0"/>
              </a:rPr>
              <a:t>Source</a:t>
            </a:r>
            <a:r>
              <a:rPr lang="en-US" sz="2200" dirty="0">
                <a:latin typeface="Verdana" pitchFamily="34" charset="0"/>
              </a:rPr>
              <a:t>:  Stephen Covey, </a:t>
            </a:r>
            <a:r>
              <a:rPr lang="en-US" sz="2200" dirty="0" smtClean="0">
                <a:latin typeface="Verdana" pitchFamily="34" charset="0"/>
              </a:rPr>
              <a:t>1989</a:t>
            </a:r>
            <a:endParaRPr lang="en-US" sz="2200"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1A2864"/>
          </a:solidFill>
        </p:spPr>
        <p:txBody>
          <a:bodyPr/>
          <a:lstStyle/>
          <a:p>
            <a:r>
              <a:rPr lang="en-US" dirty="0" smtClean="0">
                <a:solidFill>
                  <a:schemeClr val="bg1"/>
                </a:solidFill>
                <a:latin typeface="Verdana"/>
                <a:cs typeface="Verdana"/>
              </a:rPr>
              <a:t>   </a:t>
            </a:r>
            <a:endParaRPr lang="en-US" dirty="0">
              <a:solidFill>
                <a:schemeClr val="bg1"/>
              </a:solidFill>
              <a:latin typeface="Verdana"/>
              <a:cs typeface="Verdana"/>
            </a:endParaRPr>
          </a:p>
        </p:txBody>
      </p:sp>
      <p:pic>
        <p:nvPicPr>
          <p:cNvPr id="5" name="Picture 2" descr="C:\Users\Jacqueline\Documents\Business\2012 Clients\2011 Clients-Glory\Leadership\leadership pyramid02182012_0000.jpg"/>
          <p:cNvPicPr>
            <a:picLocks noChangeAspect="1" noChangeArrowheads="1"/>
          </p:cNvPicPr>
          <p:nvPr/>
        </p:nvPicPr>
        <p:blipFill rotWithShape="1">
          <a:blip r:embed="rId2"/>
          <a:srcRect l="5641" t="8753" r="16787" b="1"/>
          <a:stretch/>
        </p:blipFill>
        <p:spPr bwMode="auto">
          <a:xfrm>
            <a:off x="0" y="887104"/>
            <a:ext cx="6414448" cy="5537581"/>
          </a:xfrm>
          <a:prstGeom prst="rect">
            <a:avLst/>
          </a:prstGeom>
          <a:noFill/>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3"/>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274638"/>
            <a:ext cx="9239534" cy="1143000"/>
          </a:xfrm>
          <a:solidFill>
            <a:srgbClr val="1A2864"/>
          </a:solidFill>
        </p:spPr>
        <p:txBody>
          <a:bodyPr>
            <a:normAutofit/>
          </a:bodyPr>
          <a:lstStyle/>
          <a:p>
            <a:r>
              <a:rPr lang="en-US" sz="3600" dirty="0">
                <a:solidFill>
                  <a:schemeClr val="bg1"/>
                </a:solidFill>
                <a:latin typeface="Verdana" pitchFamily="34" charset="0"/>
                <a:ea typeface="Verdana" pitchFamily="34" charset="0"/>
                <a:cs typeface="Verdana" pitchFamily="34" charset="0"/>
              </a:rPr>
              <a:t>Workplace ‘rudeness’ is on the rise...</a:t>
            </a:r>
            <a:endParaRPr lang="en-US" sz="3600" dirty="0">
              <a:solidFill>
                <a:schemeClr val="bg1"/>
              </a:solidFill>
              <a:latin typeface="Verdana"/>
              <a:cs typeface="Verdana"/>
            </a:endParaRPr>
          </a:p>
        </p:txBody>
      </p:sp>
      <p:sp>
        <p:nvSpPr>
          <p:cNvPr id="3" name="Content Placeholder 2"/>
          <p:cNvSpPr>
            <a:spLocks noGrp="1"/>
          </p:cNvSpPr>
          <p:nvPr>
            <p:ph sz="half" idx="1"/>
          </p:nvPr>
        </p:nvSpPr>
        <p:spPr>
          <a:xfrm>
            <a:off x="341194" y="1526601"/>
            <a:ext cx="4727812" cy="4525963"/>
          </a:xfrm>
        </p:spPr>
        <p:txBody>
          <a:bodyPr>
            <a:noAutofit/>
          </a:bodyPr>
          <a:lstStyle/>
          <a:p>
            <a:r>
              <a:rPr lang="en-US" sz="2400" dirty="0">
                <a:latin typeface="Verdana" pitchFamily="34" charset="0"/>
              </a:rPr>
              <a:t>workplace civility has fallen in the past 10 years</a:t>
            </a:r>
          </a:p>
          <a:p>
            <a:r>
              <a:rPr lang="en-US" sz="2400" dirty="0">
                <a:latin typeface="Verdana" pitchFamily="34" charset="0"/>
              </a:rPr>
              <a:t>technology allows workers to “zap people anonymously”</a:t>
            </a:r>
          </a:p>
          <a:p>
            <a:r>
              <a:rPr lang="en-US" sz="2400" dirty="0">
                <a:latin typeface="Verdana" pitchFamily="34" charset="0"/>
              </a:rPr>
              <a:t>men are 7 times more likely to be rude or insensitive to underlings than to superiors</a:t>
            </a:r>
          </a:p>
          <a:p>
            <a:endParaRPr lang="en-US" sz="2400" dirty="0">
              <a:latin typeface="Verdana" pitchFamily="34" charset="0"/>
            </a:endParaRPr>
          </a:p>
          <a:p>
            <a:pPr>
              <a:buNone/>
            </a:pPr>
            <a:r>
              <a:rPr lang="en-US" sz="1200" dirty="0">
                <a:latin typeface="Verdana" pitchFamily="34" charset="0"/>
              </a:rPr>
              <a:t>Source: Christine Pearson (1999) “Workplace  </a:t>
            </a:r>
            <a:r>
              <a:rPr lang="en-US" sz="1200" dirty="0" smtClean="0">
                <a:latin typeface="Verdana" pitchFamily="34" charset="0"/>
              </a:rPr>
              <a:t>Incivility</a:t>
            </a:r>
            <a:r>
              <a:rPr lang="en-US" sz="1200" dirty="0">
                <a:latin typeface="Verdana" pitchFamily="34" charset="0"/>
              </a:rPr>
              <a:t>: The Target’s Eye View”, University of </a:t>
            </a:r>
            <a:r>
              <a:rPr lang="en-US" sz="1200" dirty="0" smtClean="0">
                <a:latin typeface="Verdana" pitchFamily="34" charset="0"/>
              </a:rPr>
              <a:t>North Carolina.</a:t>
            </a:r>
            <a:endParaRPr lang="en-US" sz="1200" dirty="0">
              <a:latin typeface="Verdana"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graphicFrame>
        <p:nvGraphicFramePr>
          <p:cNvPr id="6" name="Content Placeholder 5"/>
          <p:cNvGraphicFramePr>
            <a:graphicFrameLocks noGrp="1" noChangeAspect="1"/>
          </p:cNvGraphicFramePr>
          <p:nvPr>
            <p:ph sz="half" idx="2"/>
          </p:nvPr>
        </p:nvGraphicFramePr>
        <p:xfrm>
          <a:off x="5525293" y="1891506"/>
          <a:ext cx="2284413" cy="3943350"/>
        </p:xfrm>
        <a:graphic>
          <a:graphicData uri="http://schemas.openxmlformats.org/presentationml/2006/ole">
            <mc:AlternateContent xmlns:mc="http://schemas.openxmlformats.org/markup-compatibility/2006">
              <mc:Choice xmlns:v="urn:schemas-microsoft-com:vml" Requires="v">
                <p:oleObj spid="_x0000_s41995" name="Clip" r:id="rId4" imgW="2285205" imgH="3943847" progId="MS_ClipArt_Gallery.2">
                  <p:embed/>
                </p:oleObj>
              </mc:Choice>
              <mc:Fallback>
                <p:oleObj name="Clip" r:id="rId4" imgW="2285205" imgH="3943847" progId="MS_ClipArt_Gallery.2">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293" y="1891506"/>
                        <a:ext cx="2284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a:solidFill>
                  <a:schemeClr val="bg1"/>
                </a:solidFill>
                <a:latin typeface="Verdana" pitchFamily="34" charset="0"/>
                <a:ea typeface="Verdana" pitchFamily="34" charset="0"/>
                <a:cs typeface="Verdana" pitchFamily="34" charset="0"/>
              </a:rPr>
              <a:t>Communications</a:t>
            </a:r>
            <a:endParaRPr lang="en-US"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graphicFrame>
        <p:nvGraphicFramePr>
          <p:cNvPr id="5" name="Object 4"/>
          <p:cNvGraphicFramePr>
            <a:graphicFrameLocks noChangeAspect="1"/>
          </p:cNvGraphicFramePr>
          <p:nvPr/>
        </p:nvGraphicFramePr>
        <p:xfrm>
          <a:off x="1052513" y="2333625"/>
          <a:ext cx="6394450" cy="1874838"/>
        </p:xfrm>
        <a:graphic>
          <a:graphicData uri="http://schemas.openxmlformats.org/presentationml/2006/ole">
            <mc:AlternateContent xmlns:mc="http://schemas.openxmlformats.org/markup-compatibility/2006">
              <mc:Choice xmlns:v="urn:schemas-microsoft-com:vml" Requires="v">
                <p:oleObj spid="_x0000_s43018" name="MS Org Chart" r:id="rId4" imgW="6836229" imgH="1933303" progId="OrgPlusWOPX.4">
                  <p:embed followColorScheme="full"/>
                </p:oleObj>
              </mc:Choice>
              <mc:Fallback>
                <p:oleObj name="MS Org Chart" r:id="rId4" imgW="6836229" imgH="1933303" progId="OrgPlusWOPX.4">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2333625"/>
                        <a:ext cx="639445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180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274638"/>
            <a:ext cx="9605233" cy="1143000"/>
          </a:xfrm>
          <a:solidFill>
            <a:srgbClr val="1A2864"/>
          </a:solidFill>
        </p:spPr>
        <p:txBody>
          <a:bodyPr/>
          <a:lstStyle/>
          <a:p>
            <a:r>
              <a:rPr lang="en-US" dirty="0">
                <a:solidFill>
                  <a:schemeClr val="bg1"/>
                </a:solidFill>
                <a:latin typeface="Verdana" pitchFamily="34" charset="0"/>
                <a:ea typeface="Verdana" pitchFamily="34" charset="0"/>
                <a:cs typeface="Verdana" pitchFamily="34" charset="0"/>
              </a:rPr>
              <a:t>Communications</a:t>
            </a:r>
            <a:endParaRPr lang="en-US" dirty="0">
              <a:solidFill>
                <a:schemeClr val="bg1"/>
              </a:solidFill>
              <a:latin typeface="Verdana"/>
              <a:cs typeface="Verdana"/>
            </a:endParaRPr>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r>
              <a:rPr lang="en-US" dirty="0" smtClean="0">
                <a:latin typeface="Verdana" pitchFamily="34" charset="0"/>
              </a:rPr>
              <a:t>Buzz Groups:</a:t>
            </a:r>
          </a:p>
          <a:p>
            <a:pPr lvl="1"/>
            <a:r>
              <a:rPr lang="en-US" sz="3200" dirty="0" smtClean="0">
                <a:latin typeface="Verdana" pitchFamily="34" charset="0"/>
              </a:rPr>
              <a:t>How much of communications is about:</a:t>
            </a:r>
          </a:p>
          <a:p>
            <a:pPr lvl="2"/>
            <a:r>
              <a:rPr lang="en-US" sz="3200" dirty="0" smtClean="0">
                <a:latin typeface="Verdana" pitchFamily="34" charset="0"/>
              </a:rPr>
              <a:t>Professionalism</a:t>
            </a:r>
            <a:endParaRPr lang="en-US" sz="3200" dirty="0">
              <a:latin typeface="Verdana" pitchFamily="34" charset="0"/>
            </a:endParaRPr>
          </a:p>
          <a:p>
            <a:pPr lvl="2"/>
            <a:r>
              <a:rPr lang="en-US" sz="3200" dirty="0">
                <a:latin typeface="Verdana" pitchFamily="34" charset="0"/>
              </a:rPr>
              <a:t>Skill(s)</a:t>
            </a:r>
          </a:p>
          <a:p>
            <a:pPr lvl="2"/>
            <a:r>
              <a:rPr lang="en-US" sz="3200" dirty="0">
                <a:latin typeface="Verdana" pitchFamily="34" charset="0"/>
              </a:rPr>
              <a:t>Relationship(s</a:t>
            </a:r>
            <a:r>
              <a:rPr lang="en-US" sz="3200" dirty="0" smtClean="0">
                <a:latin typeface="Verdana" pitchFamily="34" charset="0"/>
              </a:rPr>
              <a:t>)</a:t>
            </a:r>
            <a:endParaRPr lang="en-US" sz="3200"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5" name="Picture 2" descr="speech pathology continuing education - 91 exact match searches per month&#10;speech pathology ceus - 91 exact match searches per month &#10;"/>
          <p:cNvPicPr>
            <a:picLocks noChangeAspect="1" noChangeArrowheads="1"/>
          </p:cNvPicPr>
          <p:nvPr/>
        </p:nvPicPr>
        <p:blipFill>
          <a:blip r:embed="rId3"/>
          <a:srcRect/>
          <a:stretch>
            <a:fillRect/>
          </a:stretch>
        </p:blipFill>
        <p:spPr bwMode="auto">
          <a:xfrm>
            <a:off x="3666339" y="1848729"/>
            <a:ext cx="1981200" cy="1323975"/>
          </a:xfrm>
          <a:prstGeom prst="rect">
            <a:avLst/>
          </a:prstGeom>
          <a:noFill/>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Autofit/>
          </a:bodyPr>
          <a:lstStyle/>
          <a:p>
            <a:r>
              <a:rPr lang="en-US" sz="4000" dirty="0" smtClean="0">
                <a:solidFill>
                  <a:schemeClr val="bg1"/>
                </a:solidFill>
                <a:latin typeface="Verdana"/>
                <a:cs typeface="Verdana"/>
              </a:rPr>
              <a:t>The Art &amp; Science of Professionalism</a:t>
            </a:r>
            <a:endParaRPr lang="en-US" sz="4000" dirty="0">
              <a:solidFill>
                <a:schemeClr val="bg1"/>
              </a:solidFill>
              <a:latin typeface="Verdana"/>
              <a:cs typeface="Verdana"/>
            </a:endParaRPr>
          </a:p>
        </p:txBody>
      </p:sp>
      <p:sp>
        <p:nvSpPr>
          <p:cNvPr id="3" name="Content Placeholder 2"/>
          <p:cNvSpPr>
            <a:spLocks noGrp="1"/>
          </p:cNvSpPr>
          <p:nvPr>
            <p:ph idx="1"/>
          </p:nvPr>
        </p:nvSpPr>
        <p:spPr/>
        <p:txBody>
          <a:bodyPr/>
          <a:lstStyle/>
          <a:p>
            <a:pPr>
              <a:buFont typeface="Symbol" pitchFamily="18" charset="2"/>
              <a:buNone/>
            </a:pPr>
            <a:r>
              <a:rPr lang="en-US" sz="2400" dirty="0" smtClean="0">
                <a:latin typeface="Verdana" pitchFamily="34" charset="0"/>
              </a:rPr>
              <a:t>By the end of this workshop series, participants will be able to:</a:t>
            </a:r>
          </a:p>
          <a:p>
            <a:pPr lvl="1">
              <a:buClr>
                <a:schemeClr val="tx1"/>
              </a:buClr>
              <a:buFont typeface="Wingdings" pitchFamily="2" charset="2"/>
              <a:buChar char="ü"/>
            </a:pPr>
            <a:r>
              <a:rPr lang="en-US" sz="2400" dirty="0" smtClean="0">
                <a:latin typeface="Verdana" pitchFamily="34" charset="0"/>
              </a:rPr>
              <a:t>Define professionalism and its attributes</a:t>
            </a:r>
          </a:p>
          <a:p>
            <a:pPr lvl="1">
              <a:buClr>
                <a:schemeClr val="tx1"/>
              </a:buClr>
              <a:buFont typeface="Wingdings" pitchFamily="2" charset="2"/>
              <a:buChar char="ü"/>
            </a:pPr>
            <a:r>
              <a:rPr lang="en-US" sz="2400" dirty="0" smtClean="0">
                <a:latin typeface="Verdana" pitchFamily="34" charset="0"/>
              </a:rPr>
              <a:t>Determine his/her own distinct professional style and techniques</a:t>
            </a:r>
          </a:p>
          <a:p>
            <a:pPr lvl="1">
              <a:buClr>
                <a:schemeClr val="tx1"/>
              </a:buClr>
              <a:buFont typeface="Wingdings" pitchFamily="2" charset="2"/>
              <a:buChar char="ü"/>
            </a:pPr>
            <a:r>
              <a:rPr lang="en-US" sz="2400" dirty="0" smtClean="0">
                <a:latin typeface="Verdana" pitchFamily="34" charset="0"/>
              </a:rPr>
              <a:t>Successfully apply his/her techniques in their work environments.</a:t>
            </a:r>
          </a:p>
          <a:p>
            <a:pPr>
              <a:buNone/>
            </a:pPr>
            <a:endParaRPr lang="en-US" dirty="0"/>
          </a:p>
        </p:txBody>
      </p:sp>
      <p:sp>
        <p:nvSpPr>
          <p:cNvPr id="6" name="Slide Number Placeholder 5"/>
          <p:cNvSpPr>
            <a:spLocks noGrp="1"/>
          </p:cNvSpPr>
          <p:nvPr>
            <p:ph type="sldNum" sz="quarter" idx="12"/>
          </p:nvPr>
        </p:nvSpPr>
        <p:spPr/>
        <p:txBody>
          <a:bodyPr/>
          <a:lstStyle/>
          <a:p>
            <a:fld id="{7D6A7E69-6A09-2049-B516-24DBFBE3B946}" type="slidenum">
              <a:rPr lang="en-US" smtClean="0"/>
              <a:pPr/>
              <a:t>2</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6146" name="Picture 2" descr="Professional Development On Demand"/>
          <p:cNvPicPr>
            <a:picLocks noChangeAspect="1" noChangeArrowheads="1"/>
          </p:cNvPicPr>
          <p:nvPr/>
        </p:nvPicPr>
        <p:blipFill>
          <a:blip r:embed="rId3"/>
          <a:srcRect/>
          <a:stretch>
            <a:fillRect/>
          </a:stretch>
        </p:blipFill>
        <p:spPr bwMode="auto">
          <a:xfrm>
            <a:off x="3559787" y="4448174"/>
            <a:ext cx="2428875" cy="2409826"/>
          </a:xfrm>
          <a:prstGeom prst="rect">
            <a:avLst/>
          </a:prstGeom>
          <a:noFill/>
        </p:spPr>
      </p:pic>
    </p:spTree>
    <p:extLst>
      <p:ext uri="{BB962C8B-B14F-4D97-AF65-F5344CB8AC3E}">
        <p14:creationId xmlns:p14="http://schemas.microsoft.com/office/powerpoint/2010/main" val="213277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a:solidFill>
                  <a:schemeClr val="bg1"/>
                </a:solidFill>
                <a:latin typeface="Verdana" pitchFamily="34" charset="0"/>
                <a:ea typeface="Verdana" pitchFamily="34" charset="0"/>
                <a:cs typeface="Verdana" pitchFamily="34" charset="0"/>
              </a:rPr>
              <a:t>Sample Business Etiquette</a:t>
            </a:r>
            <a:endParaRPr lang="en-US" dirty="0">
              <a:solidFill>
                <a:schemeClr val="bg1"/>
              </a:solidFill>
              <a:latin typeface="Verdana"/>
              <a:cs typeface="Verdana"/>
            </a:endParaRPr>
          </a:p>
        </p:txBody>
      </p:sp>
      <p:sp>
        <p:nvSpPr>
          <p:cNvPr id="3" name="Content Placeholder 2"/>
          <p:cNvSpPr>
            <a:spLocks noGrp="1"/>
          </p:cNvSpPr>
          <p:nvPr>
            <p:ph idx="1"/>
          </p:nvPr>
        </p:nvSpPr>
        <p:spPr/>
        <p:txBody>
          <a:bodyPr>
            <a:normAutofit/>
          </a:bodyPr>
          <a:lstStyle/>
          <a:p>
            <a:pPr>
              <a:lnSpc>
                <a:spcPct val="90000"/>
              </a:lnSpc>
            </a:pPr>
            <a:r>
              <a:rPr lang="en-US" sz="2400" b="1" dirty="0">
                <a:latin typeface="Verdana" pitchFamily="34" charset="0"/>
              </a:rPr>
              <a:t>Teaching Etiquette to Adults and Business Professionals</a:t>
            </a:r>
          </a:p>
          <a:p>
            <a:pPr lvl="1">
              <a:lnSpc>
                <a:spcPct val="90000"/>
              </a:lnSpc>
            </a:pPr>
            <a:r>
              <a:rPr lang="en-US" sz="2400" dirty="0">
                <a:latin typeface="Verdana" pitchFamily="34" charset="0"/>
              </a:rPr>
              <a:t>This two-day program presents information to enable participants to learn about first impressions and dress, body language and nonverbal communication, communication skills, civility, networking, and business dining skills.</a:t>
            </a:r>
          </a:p>
          <a:p>
            <a:pPr lvl="1">
              <a:lnSpc>
                <a:spcPct val="90000"/>
              </a:lnSpc>
            </a:pPr>
            <a:endParaRPr lang="en-US" sz="2400" dirty="0">
              <a:latin typeface="Verdana" pitchFamily="34" charset="0"/>
            </a:endParaRPr>
          </a:p>
          <a:p>
            <a:pPr lvl="1">
              <a:lnSpc>
                <a:spcPct val="90000"/>
              </a:lnSpc>
              <a:buFontTx/>
              <a:buNone/>
            </a:pPr>
            <a:r>
              <a:rPr lang="en-US" sz="2400" dirty="0">
                <a:latin typeface="Verdana" pitchFamily="34" charset="0"/>
              </a:rPr>
              <a:t>* A sample program for illustration purposes</a:t>
            </a:r>
            <a:r>
              <a:rPr lang="en-US" sz="2400" dirty="0" smtClean="0">
                <a:latin typeface="Verdana" pitchFamily="34" charset="0"/>
              </a:rPr>
              <a:t>.</a:t>
            </a:r>
            <a:endParaRPr lang="en-US" sz="2400"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a:solidFill>
                  <a:schemeClr val="bg1"/>
                </a:solidFill>
                <a:latin typeface="Verdana" pitchFamily="34" charset="0"/>
                <a:ea typeface="Verdana" pitchFamily="34" charset="0"/>
                <a:cs typeface="Verdana" pitchFamily="34" charset="0"/>
              </a:rPr>
              <a:t>Sample Business Etiquette</a:t>
            </a:r>
            <a:endParaRPr lang="en-US" dirty="0">
              <a:solidFill>
                <a:schemeClr val="bg1"/>
              </a:solidFill>
              <a:latin typeface="Verdana"/>
              <a:cs typeface="Verdana"/>
            </a:endParaRPr>
          </a:p>
        </p:txBody>
      </p:sp>
      <p:sp>
        <p:nvSpPr>
          <p:cNvPr id="3" name="Content Placeholder 2"/>
          <p:cNvSpPr>
            <a:spLocks noGrp="1"/>
          </p:cNvSpPr>
          <p:nvPr>
            <p:ph idx="1"/>
          </p:nvPr>
        </p:nvSpPr>
        <p:spPr/>
        <p:txBody>
          <a:bodyPr/>
          <a:lstStyle/>
          <a:p>
            <a:pPr>
              <a:buNone/>
            </a:pPr>
            <a:r>
              <a:rPr lang="en-US" sz="2800" dirty="0">
                <a:latin typeface="Verdana" pitchFamily="34" charset="0"/>
              </a:rPr>
              <a:t>Our business etiquette training programs are customized for your specific needs and cover a wide range of topics including the importance of attitude, nonverbal and verbal communication guidelines, forms of address, telephone and email etiquette and more </a:t>
            </a:r>
            <a:endParaRPr lang="en-US" sz="2800" dirty="0" smtClean="0">
              <a:solidFill>
                <a:srgbClr val="1A2864"/>
              </a:solidFill>
              <a:latin typeface="Verdana" pitchFamily="34" charset="0"/>
              <a:cs typeface="Verdana"/>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a:solidFill>
                  <a:schemeClr val="bg1"/>
                </a:solidFill>
                <a:latin typeface="Verdana" pitchFamily="34" charset="0"/>
                <a:ea typeface="Verdana" pitchFamily="34" charset="0"/>
                <a:cs typeface="Verdana" pitchFamily="34" charset="0"/>
              </a:rPr>
              <a:t>Sample Business Etiquette</a:t>
            </a:r>
            <a:endParaRPr lang="en-US" dirty="0">
              <a:solidFill>
                <a:schemeClr val="bg1"/>
              </a:solidFill>
              <a:latin typeface="Verdana"/>
              <a:cs typeface="Verdana"/>
            </a:endParaRPr>
          </a:p>
        </p:txBody>
      </p:sp>
      <p:sp>
        <p:nvSpPr>
          <p:cNvPr id="3" name="Content Placeholder 2"/>
          <p:cNvSpPr>
            <a:spLocks noGrp="1"/>
          </p:cNvSpPr>
          <p:nvPr>
            <p:ph idx="1"/>
          </p:nvPr>
        </p:nvSpPr>
        <p:spPr/>
        <p:txBody>
          <a:bodyPr/>
          <a:lstStyle/>
          <a:p>
            <a:r>
              <a:rPr lang="en-US" sz="2800" dirty="0">
                <a:latin typeface="Verdana" pitchFamily="34" charset="0"/>
              </a:rPr>
              <a:t>Training Topics include:</a:t>
            </a:r>
          </a:p>
          <a:p>
            <a:pPr lvl="1"/>
            <a:r>
              <a:rPr lang="en-US" sz="2400" dirty="0">
                <a:latin typeface="Verdana" pitchFamily="34" charset="0"/>
              </a:rPr>
              <a:t>The Message your attitude sends</a:t>
            </a:r>
          </a:p>
          <a:p>
            <a:pPr lvl="1"/>
            <a:r>
              <a:rPr lang="en-US" sz="2400" dirty="0">
                <a:latin typeface="Verdana" pitchFamily="34" charset="0"/>
              </a:rPr>
              <a:t>Communication and Body language</a:t>
            </a:r>
          </a:p>
          <a:p>
            <a:pPr lvl="1"/>
            <a:r>
              <a:rPr lang="en-US" sz="2400" dirty="0">
                <a:latin typeface="Verdana" pitchFamily="34" charset="0"/>
              </a:rPr>
              <a:t>Office Etiquette</a:t>
            </a:r>
          </a:p>
          <a:p>
            <a:pPr lvl="1"/>
            <a:r>
              <a:rPr lang="en-US" sz="2400" dirty="0">
                <a:latin typeface="Verdana" pitchFamily="34" charset="0"/>
              </a:rPr>
              <a:t>Business Gifts</a:t>
            </a:r>
          </a:p>
          <a:p>
            <a:pPr lvl="1"/>
            <a:r>
              <a:rPr lang="en-US" sz="2400" dirty="0">
                <a:latin typeface="Verdana" pitchFamily="34" charset="0"/>
              </a:rPr>
              <a:t>Telephone skills</a:t>
            </a:r>
          </a:p>
          <a:p>
            <a:pPr lvl="1"/>
            <a:r>
              <a:rPr lang="en-US" sz="2400" dirty="0">
                <a:latin typeface="Verdana" pitchFamily="34" charset="0"/>
              </a:rPr>
              <a:t>Meeting Etiquette</a:t>
            </a:r>
          </a:p>
          <a:p>
            <a:pPr lvl="1"/>
            <a:r>
              <a:rPr lang="en-US" sz="2400" dirty="0">
                <a:latin typeface="Verdana" pitchFamily="34" charset="0"/>
              </a:rPr>
              <a:t>Electronic Etiquette</a:t>
            </a:r>
          </a:p>
          <a:p>
            <a:pPr lvl="1"/>
            <a:r>
              <a:rPr lang="en-US" sz="2400" dirty="0">
                <a:latin typeface="Verdana" pitchFamily="34" charset="0"/>
              </a:rPr>
              <a:t>Grasping Company Culture</a:t>
            </a:r>
          </a:p>
          <a:p>
            <a:pPr lvl="1"/>
            <a:r>
              <a:rPr lang="en-US" sz="2400" dirty="0">
                <a:latin typeface="Verdana" pitchFamily="34" charset="0"/>
              </a:rPr>
              <a:t>Business Travel</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471801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74638"/>
            <a:ext cx="9621671" cy="1143000"/>
          </a:xfrm>
          <a:solidFill>
            <a:srgbClr val="1A2864"/>
          </a:solidFill>
        </p:spPr>
        <p:txBody>
          <a:bodyPr>
            <a:noAutofit/>
          </a:bodyPr>
          <a:lstStyle/>
          <a:p>
            <a:r>
              <a:rPr lang="en-US" sz="4000" dirty="0">
                <a:solidFill>
                  <a:schemeClr val="bg1"/>
                </a:solidFill>
                <a:latin typeface="Verdana" pitchFamily="34" charset="0"/>
                <a:ea typeface="Verdana" pitchFamily="34" charset="0"/>
                <a:cs typeface="Verdana" pitchFamily="34" charset="0"/>
              </a:rPr>
              <a:t>Abrasive and Abusive Conduct...</a:t>
            </a:r>
            <a:endParaRPr lang="en-US" sz="4000" dirty="0">
              <a:solidFill>
                <a:schemeClr val="bg1"/>
              </a:solidFill>
              <a:latin typeface="Verdana"/>
              <a:cs typeface="Verdana"/>
            </a:endParaRPr>
          </a:p>
        </p:txBody>
      </p:sp>
      <p:sp>
        <p:nvSpPr>
          <p:cNvPr id="3" name="Content Placeholder 2"/>
          <p:cNvSpPr>
            <a:spLocks noGrp="1"/>
          </p:cNvSpPr>
          <p:nvPr>
            <p:ph sz="half" idx="1"/>
          </p:nvPr>
        </p:nvSpPr>
        <p:spPr/>
        <p:txBody>
          <a:bodyPr>
            <a:normAutofit fontScale="92500"/>
          </a:bodyPr>
          <a:lstStyle/>
          <a:p>
            <a:pPr>
              <a:lnSpc>
                <a:spcPct val="90000"/>
              </a:lnSpc>
            </a:pPr>
            <a:r>
              <a:rPr lang="en-US" dirty="0">
                <a:latin typeface="Verdana" pitchFamily="34" charset="0"/>
              </a:rPr>
              <a:t>silence</a:t>
            </a:r>
          </a:p>
          <a:p>
            <a:pPr>
              <a:lnSpc>
                <a:spcPct val="90000"/>
              </a:lnSpc>
            </a:pPr>
            <a:r>
              <a:rPr lang="en-US" dirty="0">
                <a:latin typeface="Verdana" pitchFamily="34" charset="0"/>
              </a:rPr>
              <a:t>glaring eye contact: “the look”</a:t>
            </a:r>
          </a:p>
          <a:p>
            <a:pPr>
              <a:lnSpc>
                <a:spcPct val="90000"/>
              </a:lnSpc>
            </a:pPr>
            <a:r>
              <a:rPr lang="en-US" dirty="0">
                <a:latin typeface="Verdana" pitchFamily="34" charset="0"/>
              </a:rPr>
              <a:t>brevity or abruptness</a:t>
            </a:r>
          </a:p>
          <a:p>
            <a:pPr>
              <a:lnSpc>
                <a:spcPct val="90000"/>
              </a:lnSpc>
            </a:pPr>
            <a:r>
              <a:rPr lang="en-US" dirty="0">
                <a:latin typeface="Verdana" pitchFamily="34" charset="0"/>
              </a:rPr>
              <a:t>snubbing or ignoring others</a:t>
            </a:r>
          </a:p>
          <a:p>
            <a:pPr>
              <a:lnSpc>
                <a:spcPct val="90000"/>
              </a:lnSpc>
            </a:pPr>
            <a:r>
              <a:rPr lang="en-US" dirty="0">
                <a:latin typeface="Verdana" pitchFamily="34" charset="0"/>
              </a:rPr>
              <a:t>insults and put </a:t>
            </a:r>
            <a:endParaRPr lang="en-US" dirty="0" smtClean="0">
              <a:latin typeface="Verdana" pitchFamily="34" charset="0"/>
            </a:endParaRPr>
          </a:p>
          <a:p>
            <a:pPr marL="0" indent="0">
              <a:lnSpc>
                <a:spcPct val="90000"/>
              </a:lnSpc>
              <a:buNone/>
            </a:pPr>
            <a:endParaRPr lang="en-US" sz="1600" dirty="0">
              <a:latin typeface="Verdana" pitchFamily="34" charset="0"/>
            </a:endParaRPr>
          </a:p>
          <a:p>
            <a:pPr marL="0" indent="0">
              <a:lnSpc>
                <a:spcPct val="90000"/>
              </a:lnSpc>
              <a:buNone/>
            </a:pPr>
            <a:endParaRPr lang="en-US" sz="1600" dirty="0" smtClean="0">
              <a:latin typeface="Verdana" pitchFamily="34" charset="0"/>
            </a:endParaRPr>
          </a:p>
          <a:p>
            <a:pPr marL="0" indent="0">
              <a:lnSpc>
                <a:spcPct val="90000"/>
              </a:lnSpc>
              <a:buNone/>
            </a:pPr>
            <a:endParaRPr lang="en-US" sz="1600" dirty="0">
              <a:latin typeface="Verdana" pitchFamily="34" charset="0"/>
            </a:endParaRPr>
          </a:p>
          <a:p>
            <a:pPr marL="0" indent="0">
              <a:lnSpc>
                <a:spcPct val="90000"/>
              </a:lnSpc>
              <a:buNone/>
            </a:pPr>
            <a:endParaRPr lang="en-US" sz="1600" dirty="0" smtClean="0">
              <a:latin typeface="Verdana" pitchFamily="34" charset="0"/>
            </a:endParaRPr>
          </a:p>
          <a:p>
            <a:pPr marL="0" indent="0">
              <a:lnSpc>
                <a:spcPct val="90000"/>
              </a:lnSpc>
              <a:buNone/>
            </a:pPr>
            <a:r>
              <a:rPr lang="en-US" sz="1600" dirty="0" smtClean="0">
                <a:latin typeface="Verdana" pitchFamily="34" charset="0"/>
              </a:rPr>
              <a:t>Ryan </a:t>
            </a:r>
            <a:r>
              <a:rPr lang="en-US" sz="1600" dirty="0">
                <a:latin typeface="Verdana" pitchFamily="34" charset="0"/>
              </a:rPr>
              <a:t>and </a:t>
            </a:r>
            <a:r>
              <a:rPr lang="en-US" sz="1600" dirty="0" err="1">
                <a:latin typeface="Verdana" pitchFamily="34" charset="0"/>
              </a:rPr>
              <a:t>Oestreich</a:t>
            </a:r>
            <a:r>
              <a:rPr lang="en-US" sz="1600" dirty="0">
                <a:latin typeface="Verdana" pitchFamily="34" charset="0"/>
              </a:rPr>
              <a:t> (1998)</a:t>
            </a:r>
            <a:endParaRPr lang="en-US" dirty="0">
              <a:latin typeface="Verdana" pitchFamily="34" charset="0"/>
            </a:endParaRPr>
          </a:p>
          <a:p>
            <a:endParaRPr lang="en-US" dirty="0"/>
          </a:p>
        </p:txBody>
      </p:sp>
      <p:sp>
        <p:nvSpPr>
          <p:cNvPr id="5" name="Content Placeholder 4"/>
          <p:cNvSpPr>
            <a:spLocks noGrp="1"/>
          </p:cNvSpPr>
          <p:nvPr>
            <p:ph sz="half" idx="2"/>
          </p:nvPr>
        </p:nvSpPr>
        <p:spPr>
          <a:xfrm>
            <a:off x="4648200" y="1526601"/>
            <a:ext cx="4038600" cy="4525963"/>
          </a:xfrm>
        </p:spPr>
        <p:txBody>
          <a:bodyPr>
            <a:normAutofit fontScale="92500"/>
          </a:bodyPr>
          <a:lstStyle/>
          <a:p>
            <a:r>
              <a:rPr lang="en-US" dirty="0">
                <a:latin typeface="Verdana" pitchFamily="34" charset="0"/>
              </a:rPr>
              <a:t>blaming, discrediting &amp; discounting</a:t>
            </a:r>
          </a:p>
          <a:p>
            <a:r>
              <a:rPr lang="en-US" dirty="0">
                <a:latin typeface="Verdana" pitchFamily="34" charset="0"/>
              </a:rPr>
              <a:t>an aggressive, controlling manner</a:t>
            </a:r>
          </a:p>
          <a:p>
            <a:r>
              <a:rPr lang="en-US" dirty="0">
                <a:latin typeface="Verdana" pitchFamily="34" charset="0"/>
              </a:rPr>
              <a:t>threats about the job</a:t>
            </a:r>
          </a:p>
          <a:p>
            <a:r>
              <a:rPr lang="en-US" dirty="0">
                <a:latin typeface="Verdana" pitchFamily="34" charset="0"/>
              </a:rPr>
              <a:t>yelling &amp; shouting</a:t>
            </a:r>
          </a:p>
          <a:p>
            <a:r>
              <a:rPr lang="en-US" dirty="0">
                <a:latin typeface="Verdana" pitchFamily="34" charset="0"/>
              </a:rPr>
              <a:t>angry outbursts or loss of control</a:t>
            </a:r>
          </a:p>
          <a:p>
            <a:r>
              <a:rPr lang="en-US" dirty="0">
                <a:latin typeface="Verdana" pitchFamily="34" charset="0"/>
              </a:rPr>
              <a:t>physical </a:t>
            </a:r>
            <a:r>
              <a:rPr lang="en-US" dirty="0" smtClean="0">
                <a:latin typeface="Verdana" pitchFamily="34" charset="0"/>
              </a:rPr>
              <a:t>threats</a:t>
            </a:r>
            <a:endParaRPr lang="en-US" dirty="0">
              <a:latin typeface="Verdana"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915240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smtClean="0">
                <a:solidFill>
                  <a:schemeClr val="bg1"/>
                </a:solidFill>
                <a:latin typeface="Verdana"/>
                <a:cs typeface="Verdana"/>
              </a:rPr>
              <a:t>Thank You</a:t>
            </a:r>
            <a:endParaRPr lang="en-US" dirty="0">
              <a:solidFill>
                <a:schemeClr val="bg1"/>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440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8894" y="2184120"/>
            <a:ext cx="3761905" cy="62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00419" y="3002212"/>
            <a:ext cx="4572000" cy="1200329"/>
          </a:xfrm>
          <a:prstGeom prst="rect">
            <a:avLst/>
          </a:prstGeom>
        </p:spPr>
        <p:txBody>
          <a:bodyPr>
            <a:spAutoFit/>
          </a:bodyPr>
          <a:lstStyle/>
          <a:p>
            <a:r>
              <a:rPr lang="fr-FR" dirty="0" smtClean="0"/>
              <a:t>Phone: 	(202</a:t>
            </a:r>
            <a:r>
              <a:rPr lang="fr-FR" dirty="0"/>
              <a:t>) 460-1407</a:t>
            </a:r>
            <a:br>
              <a:rPr lang="fr-FR" dirty="0"/>
            </a:br>
            <a:r>
              <a:rPr lang="fr-FR" dirty="0" smtClean="0"/>
              <a:t>E-mail</a:t>
            </a:r>
            <a:r>
              <a:rPr lang="fr-FR" dirty="0"/>
              <a:t>: </a:t>
            </a:r>
            <a:r>
              <a:rPr lang="fr-FR" dirty="0" smtClean="0"/>
              <a:t>	</a:t>
            </a:r>
            <a:r>
              <a:rPr lang="fr-FR" dirty="0" smtClean="0">
                <a:hlinkClick r:id="rId4"/>
              </a:rPr>
              <a:t>Visionque@netzero.com</a:t>
            </a:r>
            <a:r>
              <a:rPr lang="fr-FR" dirty="0" smtClean="0"/>
              <a:t> </a:t>
            </a:r>
            <a:r>
              <a:rPr lang="fr-FR" dirty="0"/>
              <a:t/>
            </a:r>
            <a:br>
              <a:rPr lang="fr-FR" dirty="0"/>
            </a:br>
            <a:r>
              <a:rPr lang="fr-FR" dirty="0" smtClean="0"/>
              <a:t>Skype</a:t>
            </a:r>
            <a:r>
              <a:rPr lang="fr-FR" dirty="0"/>
              <a:t>: </a:t>
            </a:r>
            <a:r>
              <a:rPr lang="fr-FR" dirty="0" smtClean="0"/>
              <a:t>	Jacqueline.coleman777</a:t>
            </a:r>
            <a:r>
              <a:rPr lang="fr-FR" dirty="0"/>
              <a:t/>
            </a:r>
            <a:br>
              <a:rPr lang="fr-FR" dirty="0"/>
            </a:br>
            <a:r>
              <a:rPr lang="fr-FR" dirty="0" err="1"/>
              <a:t>Website</a:t>
            </a:r>
            <a:r>
              <a:rPr lang="fr-FR" dirty="0"/>
              <a:t>: </a:t>
            </a:r>
            <a:r>
              <a:rPr lang="fr-FR" dirty="0" smtClean="0"/>
              <a:t>	</a:t>
            </a:r>
            <a:r>
              <a:rPr lang="fr-FR" dirty="0" smtClean="0">
                <a:hlinkClick r:id="rId5"/>
              </a:rPr>
              <a:t>www.visionquellc.com</a:t>
            </a:r>
            <a:r>
              <a:rPr lang="fr-FR" dirty="0"/>
              <a:t>﻿</a:t>
            </a:r>
            <a:endParaRPr lang="fr-FR" dirty="0">
              <a:effectLst/>
            </a:endParaRPr>
          </a:p>
        </p:txBody>
      </p:sp>
    </p:spTree>
    <p:extLst>
      <p:ext uri="{BB962C8B-B14F-4D97-AF65-F5344CB8AC3E}">
        <p14:creationId xmlns:p14="http://schemas.microsoft.com/office/powerpoint/2010/main" val="269572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fontScale="90000"/>
          </a:bodyPr>
          <a:lstStyle/>
          <a:p>
            <a:r>
              <a:rPr lang="en-US" dirty="0" smtClean="0">
                <a:solidFill>
                  <a:schemeClr val="bg1"/>
                </a:solidFill>
                <a:latin typeface="Verdana"/>
                <a:cs typeface="Verdana"/>
              </a:rPr>
              <a:t>The Art &amp; Science of Professionalism</a:t>
            </a:r>
            <a:endParaRPr lang="en-US" dirty="0">
              <a:solidFill>
                <a:schemeClr val="bg1"/>
              </a:solidFill>
              <a:latin typeface="Verdana"/>
              <a:cs typeface="Verdana"/>
            </a:endParaRPr>
          </a:p>
        </p:txBody>
      </p:sp>
      <p:sp>
        <p:nvSpPr>
          <p:cNvPr id="5" name="Rectangle 3"/>
          <p:cNvSpPr>
            <a:spLocks noGrp="1" noChangeArrowheads="1"/>
          </p:cNvSpPr>
          <p:nvPr>
            <p:ph idx="1"/>
          </p:nvPr>
        </p:nvSpPr>
        <p:spPr/>
        <p:txBody>
          <a:bodyPr/>
          <a:lstStyle/>
          <a:p>
            <a:pPr>
              <a:buNone/>
            </a:pPr>
            <a:r>
              <a:rPr lang="en-US" sz="3200" dirty="0" smtClean="0">
                <a:latin typeface="Verdana" pitchFamily="34" charset="0"/>
              </a:rPr>
              <a:t>Buzz Group - </a:t>
            </a:r>
          </a:p>
          <a:p>
            <a:pPr>
              <a:buNone/>
            </a:pPr>
            <a:r>
              <a:rPr lang="en-US" sz="3200" dirty="0" smtClean="0">
                <a:latin typeface="Verdana" pitchFamily="34" charset="0"/>
              </a:rPr>
              <a:t>	What is professionalism in your view?</a:t>
            </a:r>
          </a:p>
        </p:txBody>
      </p:sp>
      <p:sp>
        <p:nvSpPr>
          <p:cNvPr id="7" name="Slide Number Placeholder 6"/>
          <p:cNvSpPr>
            <a:spLocks noGrp="1"/>
          </p:cNvSpPr>
          <p:nvPr>
            <p:ph type="sldNum" sz="quarter" idx="12"/>
          </p:nvPr>
        </p:nvSpPr>
        <p:spPr/>
        <p:txBody>
          <a:bodyPr/>
          <a:lstStyle/>
          <a:p>
            <a:fld id="{7D6A7E69-6A09-2049-B516-24DBFBE3B946}" type="slidenum">
              <a:rPr lang="en-US" smtClean="0"/>
              <a:pPr/>
              <a:t>3</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6" name="Picture 5" descr="juggler2"/>
          <p:cNvPicPr>
            <a:picLocks noChangeAspect="1" noChangeArrowheads="1"/>
          </p:cNvPicPr>
          <p:nvPr/>
        </p:nvPicPr>
        <p:blipFill>
          <a:blip r:embed="rId3"/>
          <a:srcRect/>
          <a:stretch>
            <a:fillRect/>
          </a:stretch>
        </p:blipFill>
        <p:spPr bwMode="auto">
          <a:xfrm>
            <a:off x="3957638" y="3352800"/>
            <a:ext cx="1528762" cy="1828800"/>
          </a:xfrm>
          <a:prstGeom prst="rect">
            <a:avLst/>
          </a:prstGeom>
          <a:noFill/>
          <a:ln w="9525">
            <a:noFill/>
            <a:miter lim="800000"/>
            <a:headEnd/>
            <a:tailEnd/>
          </a:ln>
        </p:spPr>
      </p:pic>
    </p:spTree>
    <p:extLst>
      <p:ext uri="{BB962C8B-B14F-4D97-AF65-F5344CB8AC3E}">
        <p14:creationId xmlns:p14="http://schemas.microsoft.com/office/powerpoint/2010/main" val="2132774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274638"/>
            <a:ext cx="9253182" cy="1143000"/>
          </a:xfrm>
          <a:solidFill>
            <a:srgbClr val="1A2864"/>
          </a:solidFill>
        </p:spPr>
        <p:txBody>
          <a:bodyPr>
            <a:normAutofit/>
          </a:bodyPr>
          <a:lstStyle/>
          <a:p>
            <a:r>
              <a:rPr lang="en-US" sz="4000" dirty="0" smtClean="0">
                <a:solidFill>
                  <a:schemeClr val="bg1"/>
                </a:solidFill>
                <a:latin typeface="Verdana"/>
                <a:cs typeface="Verdana"/>
              </a:rPr>
              <a:t>Core Competencies</a:t>
            </a:r>
            <a:endParaRPr lang="en-US" sz="4000" dirty="0">
              <a:solidFill>
                <a:schemeClr val="bg1"/>
              </a:solidFill>
              <a:latin typeface="Verdana"/>
              <a:cs typeface="Verdana"/>
            </a:endParaRPr>
          </a:p>
        </p:txBody>
      </p:sp>
      <p:sp>
        <p:nvSpPr>
          <p:cNvPr id="3" name="Content Placeholder 2"/>
          <p:cNvSpPr>
            <a:spLocks noGrp="1"/>
          </p:cNvSpPr>
          <p:nvPr>
            <p:ph sz="half" idx="1"/>
          </p:nvPr>
        </p:nvSpPr>
        <p:spPr>
          <a:xfrm>
            <a:off x="457200" y="1600200"/>
            <a:ext cx="3517392" cy="4525963"/>
          </a:xfrm>
        </p:spPr>
        <p:txBody>
          <a:bodyPr>
            <a:normAutofit fontScale="85000" lnSpcReduction="20000"/>
          </a:bodyPr>
          <a:lstStyle/>
          <a:p>
            <a:pPr marL="0" fontAlgn="ctr">
              <a:lnSpc>
                <a:spcPct val="120000"/>
              </a:lnSpc>
              <a:spcBef>
                <a:spcPts val="0"/>
              </a:spcBef>
            </a:pPr>
            <a:r>
              <a:rPr lang="en-US" dirty="0" err="1">
                <a:latin typeface="Verdana" pitchFamily="34" charset="0"/>
              </a:rPr>
              <a:t>pro·fes·sion·al·ism</a:t>
            </a:r>
            <a:r>
              <a:rPr lang="en-US" dirty="0">
                <a:latin typeface="Verdana" pitchFamily="34" charset="0"/>
              </a:rPr>
              <a:t>  </a:t>
            </a:r>
            <a:r>
              <a:rPr lang="en-US" dirty="0" smtClean="0">
                <a:latin typeface="Verdana" pitchFamily="34" charset="0"/>
              </a:rPr>
              <a:t>/</a:t>
            </a:r>
            <a:r>
              <a:rPr lang="en-US" dirty="0" err="1">
                <a:latin typeface="Verdana" pitchFamily="34" charset="0"/>
              </a:rPr>
              <a:t>prəˈfeSHənlˌizəm</a:t>
            </a:r>
            <a:r>
              <a:rPr lang="en-US" dirty="0" smtClean="0">
                <a:latin typeface="Verdana" pitchFamily="34" charset="0"/>
              </a:rPr>
              <a:t>/</a:t>
            </a:r>
          </a:p>
          <a:p>
            <a:pPr marL="0" indent="0" fontAlgn="ctr">
              <a:lnSpc>
                <a:spcPct val="120000"/>
              </a:lnSpc>
              <a:spcBef>
                <a:spcPts val="0"/>
              </a:spcBef>
              <a:buNone/>
            </a:pPr>
            <a:endParaRPr lang="en-US" dirty="0">
              <a:latin typeface="Verdana" pitchFamily="34" charset="0"/>
            </a:endParaRPr>
          </a:p>
          <a:p>
            <a:pPr marL="0" fontAlgn="ctr">
              <a:lnSpc>
                <a:spcPct val="120000"/>
              </a:lnSpc>
              <a:spcBef>
                <a:spcPts val="0"/>
              </a:spcBef>
            </a:pPr>
            <a:r>
              <a:rPr lang="en-US" dirty="0">
                <a:latin typeface="Verdana" pitchFamily="34" charset="0"/>
              </a:rPr>
              <a:t>Noun</a:t>
            </a:r>
          </a:p>
          <a:p>
            <a:pPr fontAlgn="ctr"/>
            <a:r>
              <a:rPr lang="en-US" dirty="0">
                <a:latin typeface="Verdana" pitchFamily="34" charset="0"/>
              </a:rPr>
              <a:t>The competence or skill expected of a professional.</a:t>
            </a:r>
          </a:p>
          <a:p>
            <a:pPr fontAlgn="ctr"/>
            <a:r>
              <a:rPr lang="en-US" dirty="0">
                <a:latin typeface="Verdana" pitchFamily="34" charset="0"/>
              </a:rPr>
              <a:t>The practicing of an activity, esp. a sport, by professional rather than amateur players.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graphicFrame>
        <p:nvGraphicFramePr>
          <p:cNvPr id="8" name="Object 7"/>
          <p:cNvGraphicFramePr>
            <a:graphicFrameLocks noGrp="1" noChangeAspect="1"/>
          </p:cNvGraphicFramePr>
          <p:nvPr>
            <p:extLst>
              <p:ext uri="{D42A27DB-BD31-4B8C-83A1-F6EECF244321}">
                <p14:modId xmlns:p14="http://schemas.microsoft.com/office/powerpoint/2010/main" val="2527570284"/>
              </p:ext>
            </p:extLst>
          </p:nvPr>
        </p:nvGraphicFramePr>
        <p:xfrm>
          <a:off x="4217158" y="1853184"/>
          <a:ext cx="4469642" cy="3328416"/>
        </p:xfrm>
        <a:graphic>
          <a:graphicData uri="http://schemas.openxmlformats.org/presentationml/2006/ole">
            <mc:AlternateContent xmlns:mc="http://schemas.openxmlformats.org/markup-compatibility/2006">
              <mc:Choice xmlns:v="urn:schemas-microsoft-com:vml" Requires="v">
                <p:oleObj spid="_x0000_s38926" name="MS Org Chart" r:id="rId4" imgW="6836229" imgH="1933303" progId="OrgPlusWOPX.4">
                  <p:embed followColorScheme="full"/>
                </p:oleObj>
              </mc:Choice>
              <mc:Fallback>
                <p:oleObj name="MS Org Chart" r:id="rId4" imgW="6836229" imgH="1933303" progId="OrgPlusWOPX.4">
                  <p:embed followColorScheme="full"/>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158" y="1853184"/>
                        <a:ext cx="4469642" cy="33284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401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lstStyle/>
          <a:p>
            <a:r>
              <a:rPr lang="en-US" dirty="0" smtClean="0">
                <a:solidFill>
                  <a:schemeClr val="bg1"/>
                </a:solidFill>
                <a:latin typeface="Verdana"/>
                <a:cs typeface="Verdana"/>
              </a:rPr>
              <a:t>   </a:t>
            </a:r>
            <a:endParaRPr lang="en-US" dirty="0">
              <a:solidFill>
                <a:schemeClr val="bg1"/>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5" name="Picture 10" descr="professionalism"/>
          <p:cNvPicPr>
            <a:picLocks noChangeAspect="1" noChangeArrowheads="1"/>
          </p:cNvPicPr>
          <p:nvPr/>
        </p:nvPicPr>
        <p:blipFill>
          <a:blip r:embed="rId3"/>
          <a:srcRect/>
          <a:stretch>
            <a:fillRect/>
          </a:stretch>
        </p:blipFill>
        <p:spPr bwMode="auto">
          <a:xfrm>
            <a:off x="2400548" y="445326"/>
            <a:ext cx="3886200" cy="1347788"/>
          </a:xfrm>
          <a:prstGeom prst="rect">
            <a:avLst/>
          </a:prstGeom>
          <a:solidFill>
            <a:schemeClr val="bg1"/>
          </a:solid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4048328536"/>
              </p:ext>
            </p:extLst>
          </p:nvPr>
        </p:nvGraphicFramePr>
        <p:xfrm>
          <a:off x="491353" y="2475866"/>
          <a:ext cx="7924800" cy="3198495"/>
        </p:xfrm>
        <a:graphic>
          <a:graphicData uri="http://schemas.openxmlformats.org/drawingml/2006/table">
            <a:tbl>
              <a:tblPr/>
              <a:tblGrid>
                <a:gridCol w="1854200"/>
                <a:gridCol w="4432300"/>
                <a:gridCol w="1638300"/>
              </a:tblGrid>
              <a:tr h="612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High Tower Text" pitchFamily="18" charset="0"/>
                        </a:rPr>
                        <a:t>Responsibilities</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High Tower Text"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Lucida Fax" pitchFamily="18" charset="0"/>
                        </a:rPr>
                        <a:t>Characteristics</a:t>
                      </a:r>
                    </a:p>
                  </a:txBody>
                  <a:tcPr anchor="ctr"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Papyrus" pitchFamily="66" charset="0"/>
                        </a:rPr>
                        <a:t>Criteria</a:t>
                      </a:r>
                    </a:p>
                  </a:txBody>
                  <a:tcPr anchor="ctr" horzOverflow="overflow">
                    <a:lnL>
                      <a:noFill/>
                    </a:lnL>
                    <a:lnR cap="flat">
                      <a:noFill/>
                    </a:lnR>
                    <a:lnT cap="flat">
                      <a:noFill/>
                    </a:lnT>
                    <a:lnB>
                      <a:noFill/>
                    </a:lnB>
                    <a:lnTlToBr>
                      <a:noFill/>
                    </a:lnTlToBr>
                    <a:lnBlToTr>
                      <a:noFill/>
                    </a:lnBlToTr>
                    <a:noFill/>
                  </a:tcPr>
                </a:tc>
              </a:tr>
              <a:tr h="1552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High Tower Text" pitchFamily="18" charset="0"/>
                        </a:rPr>
                        <a:t>Expectations</a:t>
                      </a: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a:t>
                      </a:r>
                      <a:r>
                        <a:rPr kumimoji="0" lang="en-US" sz="6600" b="1" i="0" u="none" strike="noStrike" cap="none" normalizeH="0" baseline="0" dirty="0" smtClean="0">
                          <a:ln>
                            <a:noFill/>
                          </a:ln>
                          <a:solidFill>
                            <a:schemeClr val="tx1"/>
                          </a:solidFill>
                          <a:effectLst/>
                          <a:latin typeface="Arial" charset="0"/>
                        </a:rPr>
                        <a:t> </a:t>
                      </a:r>
                      <a:r>
                        <a:rPr kumimoji="0" lang="en-US" sz="2400" b="1" i="0" u="none" strike="noStrike" cap="none" normalizeH="0" baseline="0" dirty="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pitchFamily="18" charset="0"/>
                        </a:rPr>
                        <a:t>Education</a:t>
                      </a:r>
                    </a:p>
                  </a:txBody>
                  <a:tcPr anchor="ctr" horzOverflow="overflow">
                    <a:lnL>
                      <a:noFill/>
                    </a:lnL>
                    <a:lnR cap="flat">
                      <a:noFill/>
                    </a:lnR>
                    <a:lnT>
                      <a:noFill/>
                    </a:lnT>
                    <a:lnB>
                      <a:noFill/>
                    </a:lnB>
                    <a:lnTlToBr>
                      <a:noFill/>
                    </a:lnTlToBr>
                    <a:lnBlToTr>
                      <a:noFill/>
                    </a:lnBlToTr>
                    <a:noFill/>
                  </a:tcPr>
                </a:tc>
              </a:tr>
              <a:tr h="4857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Competencies</a:t>
                      </a: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sto MT" pitchFamily="18" charset="0"/>
                        </a:rPr>
                        <a:t>Support</a:t>
                      </a: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Sylfaen" pitchFamily="18" charset="0"/>
                        </a:rPr>
                        <a:t>Issues</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7" name="Picture 5" descr="juggler2"/>
          <p:cNvPicPr>
            <a:picLocks noChangeAspect="1" noChangeArrowheads="1"/>
          </p:cNvPicPr>
          <p:nvPr/>
        </p:nvPicPr>
        <p:blipFill>
          <a:blip r:embed="rId4"/>
          <a:srcRect/>
          <a:stretch>
            <a:fillRect/>
          </a:stretch>
        </p:blipFill>
        <p:spPr bwMode="auto">
          <a:xfrm>
            <a:off x="3579267" y="3377184"/>
            <a:ext cx="1528762" cy="1828800"/>
          </a:xfrm>
          <a:prstGeom prst="rect">
            <a:avLst/>
          </a:prstGeom>
          <a:noFill/>
          <a:ln w="9525">
            <a:noFill/>
            <a:miter lim="800000"/>
            <a:headEnd/>
            <a:tailEnd/>
          </a:ln>
        </p:spPr>
      </p:pic>
    </p:spTree>
    <p:extLst>
      <p:ext uri="{BB962C8B-B14F-4D97-AF65-F5344CB8AC3E}">
        <p14:creationId xmlns:p14="http://schemas.microsoft.com/office/powerpoint/2010/main" val="382401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a:bodyPr>
          <a:lstStyle/>
          <a:p>
            <a:r>
              <a:rPr lang="en-US" sz="4000" dirty="0">
                <a:solidFill>
                  <a:schemeClr val="bg1"/>
                </a:solidFill>
                <a:latin typeface="Verdana" pitchFamily="34" charset="0"/>
                <a:ea typeface="Verdana" pitchFamily="34" charset="0"/>
                <a:cs typeface="Verdana" pitchFamily="34" charset="0"/>
              </a:rPr>
              <a:t>What is Professionalism?</a:t>
            </a:r>
            <a:endParaRPr lang="en-US" sz="4000" dirty="0">
              <a:solidFill>
                <a:schemeClr val="bg1"/>
              </a:solidFill>
              <a:latin typeface="Verdana"/>
              <a:cs typeface="Verdana"/>
            </a:endParaRPr>
          </a:p>
        </p:txBody>
      </p:sp>
      <p:sp>
        <p:nvSpPr>
          <p:cNvPr id="3" name="Content Placeholder 2"/>
          <p:cNvSpPr>
            <a:spLocks noGrp="1"/>
          </p:cNvSpPr>
          <p:nvPr>
            <p:ph idx="1"/>
          </p:nvPr>
        </p:nvSpPr>
        <p:spPr/>
        <p:txBody>
          <a:bodyPr/>
          <a:lstStyle/>
          <a:p>
            <a:r>
              <a:rPr lang="en-US" dirty="0">
                <a:solidFill>
                  <a:srgbClr val="002060"/>
                </a:solidFill>
                <a:latin typeface="Verdana" pitchFamily="34" charset="0"/>
              </a:rPr>
              <a:t>Professionalism…</a:t>
            </a:r>
          </a:p>
          <a:p>
            <a:pPr lvl="1"/>
            <a:r>
              <a:rPr lang="en-US" dirty="0">
                <a:solidFill>
                  <a:srgbClr val="002060"/>
                </a:solidFill>
                <a:latin typeface="Verdana" pitchFamily="34" charset="0"/>
              </a:rPr>
              <a:t>it’s an </a:t>
            </a:r>
            <a:r>
              <a:rPr lang="en-US" dirty="0" smtClean="0">
                <a:solidFill>
                  <a:srgbClr val="002060"/>
                </a:solidFill>
                <a:latin typeface="Verdana" pitchFamily="34" charset="0"/>
              </a:rPr>
              <a:t>attitude</a:t>
            </a:r>
            <a:endParaRPr lang="en-US" dirty="0">
              <a:solidFill>
                <a:srgbClr val="002060"/>
              </a:solidFill>
              <a:latin typeface="Verdana" pitchFamily="34" charset="0"/>
            </a:endParaRPr>
          </a:p>
          <a:p>
            <a:pPr lvl="1"/>
            <a:r>
              <a:rPr lang="en-US" dirty="0">
                <a:solidFill>
                  <a:srgbClr val="002060"/>
                </a:solidFill>
                <a:latin typeface="Verdana" pitchFamily="34" charset="0"/>
              </a:rPr>
              <a:t>the way in which an individual conducts oneself in certain situations</a:t>
            </a:r>
          </a:p>
          <a:p>
            <a:pPr lvl="1"/>
            <a:r>
              <a:rPr lang="en-US" dirty="0">
                <a:solidFill>
                  <a:srgbClr val="002060"/>
                </a:solidFill>
                <a:latin typeface="Verdana" pitchFamily="34" charset="0"/>
              </a:rPr>
              <a:t>the way you speak, the way you dress, the way you are organized, etc.  </a:t>
            </a:r>
          </a:p>
          <a:p>
            <a:pPr lvl="1"/>
            <a:r>
              <a:rPr lang="en-US" dirty="0">
                <a:solidFill>
                  <a:srgbClr val="002060"/>
                </a:solidFill>
                <a:latin typeface="Verdana" pitchFamily="34" charset="0"/>
              </a:rPr>
              <a:t>It is setting standards and complying with them</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824018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fontScale="90000"/>
          </a:bodyPr>
          <a:lstStyle/>
          <a:p>
            <a:r>
              <a:rPr lang="en-US" dirty="0">
                <a:solidFill>
                  <a:schemeClr val="bg1"/>
                </a:solidFill>
                <a:latin typeface="Verdana" pitchFamily="34" charset="0"/>
                <a:ea typeface="Verdana" pitchFamily="34" charset="0"/>
                <a:cs typeface="Verdana" pitchFamily="34" charset="0"/>
              </a:rPr>
              <a:t>Why Does Professionalism </a:t>
            </a:r>
            <a:r>
              <a:rPr lang="en-US" dirty="0" smtClean="0">
                <a:solidFill>
                  <a:schemeClr val="bg1"/>
                </a:solidFill>
                <a:latin typeface="Verdana" pitchFamily="34" charset="0"/>
                <a:ea typeface="Verdana" pitchFamily="34" charset="0"/>
                <a:cs typeface="Verdana" pitchFamily="34" charset="0"/>
              </a:rPr>
              <a:t>Matter?</a:t>
            </a:r>
            <a:endParaRPr lang="en-US" dirty="0">
              <a:solidFill>
                <a:schemeClr val="bg1"/>
              </a:solidFill>
              <a:latin typeface="Verdana"/>
              <a:cs typeface="Verdana"/>
            </a:endParaRPr>
          </a:p>
        </p:txBody>
      </p:sp>
      <p:sp>
        <p:nvSpPr>
          <p:cNvPr id="3" name="Content Placeholder 2"/>
          <p:cNvSpPr>
            <a:spLocks noGrp="1"/>
          </p:cNvSpPr>
          <p:nvPr>
            <p:ph idx="1"/>
          </p:nvPr>
        </p:nvSpPr>
        <p:spPr>
          <a:xfrm>
            <a:off x="150125" y="1600201"/>
            <a:ext cx="8993875" cy="4288536"/>
          </a:xfrm>
        </p:spPr>
        <p:txBody>
          <a:bodyPr/>
          <a:lstStyle/>
          <a:p>
            <a:r>
              <a:rPr lang="en-US" sz="2600" dirty="0">
                <a:latin typeface="Verdana" pitchFamily="34" charset="0"/>
                <a:hlinkClick r:id="rId2"/>
              </a:rPr>
              <a:t>http://www.youtube.com/watch?v=2PIplMOIINg</a:t>
            </a:r>
            <a:endParaRPr lang="en-US" sz="2600" dirty="0">
              <a:latin typeface="Verdana" pitchFamily="34" charset="0"/>
            </a:endParaRPr>
          </a:p>
          <a:p>
            <a:pPr marL="342900" lvl="1" indent="-342900">
              <a:buFont typeface="Arial"/>
              <a:buChar char="•"/>
            </a:pPr>
            <a:r>
              <a:rPr lang="en-US" sz="2600" dirty="0">
                <a:latin typeface="Verdana" pitchFamily="34" charset="0"/>
              </a:rPr>
              <a:t>http://www.youtube.com/watch?v=FsimbWV7Ek0</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pic>
        <p:nvPicPr>
          <p:cNvPr id="6" name="Picture 2" descr="https://www.pdresources.org/uploads/profession/PSYCHOLOGY_ART.png"/>
          <p:cNvPicPr>
            <a:picLocks noChangeAspect="1" noChangeArrowheads="1"/>
          </p:cNvPicPr>
          <p:nvPr/>
        </p:nvPicPr>
        <p:blipFill>
          <a:blip r:embed="rId4"/>
          <a:srcRect/>
          <a:stretch>
            <a:fillRect/>
          </a:stretch>
        </p:blipFill>
        <p:spPr bwMode="auto">
          <a:xfrm>
            <a:off x="2856598" y="3587679"/>
            <a:ext cx="3260309" cy="2175527"/>
          </a:xfrm>
          <a:prstGeom prst="rect">
            <a:avLst/>
          </a:prstGeom>
          <a:noFill/>
        </p:spPr>
      </p:pic>
    </p:spTree>
    <p:extLst>
      <p:ext uri="{BB962C8B-B14F-4D97-AF65-F5344CB8AC3E}">
        <p14:creationId xmlns:p14="http://schemas.microsoft.com/office/powerpoint/2010/main" val="382401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pdresources.org/uploads/profession/SOCIAL_ART.png"/>
          <p:cNvPicPr>
            <a:picLocks noChangeAspect="1" noChangeArrowheads="1"/>
          </p:cNvPicPr>
          <p:nvPr/>
        </p:nvPicPr>
        <p:blipFill>
          <a:blip r:embed="rId2"/>
          <a:srcRect/>
          <a:stretch>
            <a:fillRect/>
          </a:stretch>
        </p:blipFill>
        <p:spPr bwMode="auto">
          <a:xfrm>
            <a:off x="4373696" y="3167128"/>
            <a:ext cx="4113134" cy="2744597"/>
          </a:xfrm>
          <a:prstGeom prst="rect">
            <a:avLst/>
          </a:prstGeom>
          <a:noFill/>
        </p:spPr>
      </p:pic>
      <p:sp>
        <p:nvSpPr>
          <p:cNvPr id="2" name="Title 1"/>
          <p:cNvSpPr>
            <a:spLocks noGrp="1"/>
          </p:cNvSpPr>
          <p:nvPr>
            <p:ph type="title"/>
          </p:nvPr>
        </p:nvSpPr>
        <p:spPr>
          <a:xfrm>
            <a:off x="0" y="274638"/>
            <a:ext cx="9144000" cy="1143000"/>
          </a:xfrm>
          <a:solidFill>
            <a:srgbClr val="1A2864"/>
          </a:solidFill>
        </p:spPr>
        <p:txBody>
          <a:bodyPr>
            <a:normAutofit fontScale="90000"/>
          </a:bodyPr>
          <a:lstStyle/>
          <a:p>
            <a:r>
              <a:rPr lang="en-US" dirty="0">
                <a:solidFill>
                  <a:schemeClr val="bg1"/>
                </a:solidFill>
                <a:latin typeface="Verdana" pitchFamily="34" charset="0"/>
                <a:ea typeface="Verdana" pitchFamily="34" charset="0"/>
                <a:cs typeface="Verdana" pitchFamily="34" charset="0"/>
              </a:rPr>
              <a:t>Individual Professionalism Values...</a:t>
            </a:r>
            <a:endParaRPr lang="en-US" dirty="0">
              <a:solidFill>
                <a:schemeClr val="bg1"/>
              </a:solidFill>
              <a:latin typeface="Verdana"/>
              <a:cs typeface="Verdana"/>
            </a:endParaRPr>
          </a:p>
        </p:txBody>
      </p:sp>
      <p:sp>
        <p:nvSpPr>
          <p:cNvPr id="3" name="Content Placeholder 2"/>
          <p:cNvSpPr>
            <a:spLocks noGrp="1"/>
          </p:cNvSpPr>
          <p:nvPr>
            <p:ph idx="1"/>
          </p:nvPr>
        </p:nvSpPr>
        <p:spPr/>
        <p:txBody>
          <a:bodyPr/>
          <a:lstStyle/>
          <a:p>
            <a:r>
              <a:rPr lang="en-US" dirty="0">
                <a:solidFill>
                  <a:srgbClr val="002060"/>
                </a:solidFill>
                <a:latin typeface="Verdana" pitchFamily="34" charset="0"/>
              </a:rPr>
              <a:t>Tolerance</a:t>
            </a:r>
          </a:p>
          <a:p>
            <a:r>
              <a:rPr lang="en-US" dirty="0">
                <a:solidFill>
                  <a:srgbClr val="002060"/>
                </a:solidFill>
                <a:latin typeface="Verdana" pitchFamily="34" charset="0"/>
              </a:rPr>
              <a:t>Passion for excellence</a:t>
            </a:r>
          </a:p>
          <a:p>
            <a:r>
              <a:rPr lang="en-US" dirty="0">
                <a:solidFill>
                  <a:srgbClr val="002060"/>
                </a:solidFill>
                <a:latin typeface="Verdana" pitchFamily="34" charset="0"/>
              </a:rPr>
              <a:t>Team cooperation &amp; leadership</a:t>
            </a:r>
          </a:p>
          <a:p>
            <a:r>
              <a:rPr lang="en-US" dirty="0">
                <a:solidFill>
                  <a:srgbClr val="002060"/>
                </a:solidFill>
                <a:latin typeface="Verdana" pitchFamily="34" charset="0"/>
              </a:rPr>
              <a:t>Competence</a:t>
            </a:r>
          </a:p>
          <a:p>
            <a:r>
              <a:rPr lang="en-US" dirty="0">
                <a:solidFill>
                  <a:srgbClr val="002060"/>
                </a:solidFill>
                <a:latin typeface="Verdana" pitchFamily="34" charset="0"/>
              </a:rPr>
              <a:t>Respect and trust</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82401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3" y="274638"/>
            <a:ext cx="9455108" cy="1143000"/>
          </a:xfrm>
          <a:solidFill>
            <a:srgbClr val="1A2864"/>
          </a:solidFill>
        </p:spPr>
        <p:txBody>
          <a:bodyPr>
            <a:normAutofit/>
          </a:bodyPr>
          <a:lstStyle/>
          <a:p>
            <a:r>
              <a:rPr lang="en-US" sz="4000" dirty="0">
                <a:solidFill>
                  <a:schemeClr val="bg1"/>
                </a:solidFill>
                <a:latin typeface="Verdana" pitchFamily="34" charset="0"/>
                <a:ea typeface="Verdana" pitchFamily="34" charset="0"/>
                <a:cs typeface="Verdana" pitchFamily="34" charset="0"/>
              </a:rPr>
              <a:t>Professionalism is for Everyone</a:t>
            </a:r>
            <a:endParaRPr lang="en-US" sz="4000" dirty="0">
              <a:solidFill>
                <a:schemeClr val="bg1"/>
              </a:solidFill>
              <a:latin typeface="Verdana"/>
              <a:cs typeface="Verdana"/>
            </a:endParaRPr>
          </a:p>
        </p:txBody>
      </p:sp>
      <p:sp>
        <p:nvSpPr>
          <p:cNvPr id="3" name="Content Placeholder 2"/>
          <p:cNvSpPr>
            <a:spLocks noGrp="1"/>
          </p:cNvSpPr>
          <p:nvPr>
            <p:ph idx="1"/>
          </p:nvPr>
        </p:nvSpPr>
        <p:spPr/>
        <p:txBody>
          <a:bodyPr>
            <a:normAutofit fontScale="92500"/>
          </a:bodyPr>
          <a:lstStyle/>
          <a:p>
            <a:pPr>
              <a:lnSpc>
                <a:spcPct val="80000"/>
              </a:lnSpc>
              <a:buClr>
                <a:schemeClr val="tx2"/>
              </a:buClr>
              <a:buSzPct val="90000"/>
              <a:buNone/>
            </a:pPr>
            <a:r>
              <a:rPr lang="en-US" sz="2400" b="1" dirty="0">
                <a:latin typeface="Verdana" pitchFamily="34" charset="0"/>
              </a:rPr>
              <a:t>You can evaluate your own professionalism on Character, Attitude, Excellence, Competency, and Conduct based on these five keys:</a:t>
            </a:r>
          </a:p>
          <a:p>
            <a:pPr>
              <a:lnSpc>
                <a:spcPct val="80000"/>
              </a:lnSpc>
              <a:buClr>
                <a:schemeClr val="tx2"/>
              </a:buClr>
              <a:buSzPct val="90000"/>
              <a:buNone/>
            </a:pPr>
            <a:endParaRPr lang="en-US" sz="2400" dirty="0">
              <a:latin typeface="Verdana" pitchFamily="34" charset="0"/>
            </a:endParaRPr>
          </a:p>
          <a:p>
            <a:pPr marL="968375" lvl="1" indent="-511175">
              <a:lnSpc>
                <a:spcPct val="80000"/>
              </a:lnSpc>
              <a:buFont typeface="Tw Cen MT" pitchFamily="34" charset="0"/>
              <a:buAutoNum type="arabicPeriod"/>
            </a:pPr>
            <a:r>
              <a:rPr lang="en-US" sz="2400" dirty="0">
                <a:latin typeface="Verdana" pitchFamily="34" charset="0"/>
              </a:rPr>
              <a:t>Character is who you are and what you stand for. Professionals choose to be professional. They have integrity and they are responsible, diligent, and ethical. They do what is right and project a professional image.</a:t>
            </a:r>
          </a:p>
          <a:p>
            <a:pPr marL="968375" lvl="1" indent="-511175">
              <a:lnSpc>
                <a:spcPct val="80000"/>
              </a:lnSpc>
              <a:buFont typeface="Tw Cen MT" pitchFamily="34" charset="0"/>
              <a:buAutoNum type="arabicPeriod"/>
            </a:pPr>
            <a:r>
              <a:rPr lang="en-US" sz="2400" dirty="0">
                <a:latin typeface="Verdana" pitchFamily="34" charset="0"/>
              </a:rPr>
              <a:t>Attitude is your mental outlook. Professionals have a professional approach and a positive, serving mentality. They seek responsibility and are determined. Professionals are team players. </a:t>
            </a:r>
          </a:p>
          <a:p>
            <a:pPr>
              <a:lnSpc>
                <a:spcPct val="80000"/>
              </a:lnSpc>
              <a:buClr>
                <a:schemeClr val="tx2"/>
              </a:buClr>
              <a:buSzPct val="90000"/>
              <a:buNone/>
            </a:pPr>
            <a:endParaRPr lang="en-US" sz="2400" dirty="0">
              <a:latin typeface="Verdana" pitchFamily="34" charset="0"/>
            </a:endParaRPr>
          </a:p>
          <a:p>
            <a:pPr>
              <a:lnSpc>
                <a:spcPct val="80000"/>
              </a:lnSpc>
              <a:buClr>
                <a:schemeClr val="tx2"/>
              </a:buClr>
              <a:buSzPct val="90000"/>
              <a:buNone/>
            </a:pPr>
            <a:r>
              <a:rPr lang="en-US" sz="1600" dirty="0">
                <a:latin typeface="Verdana" pitchFamily="34" charset="0"/>
              </a:rPr>
              <a:t>Source: James R. Ball, </a:t>
            </a:r>
            <a:r>
              <a:rPr lang="en-US" sz="1600" dirty="0" smtClean="0">
                <a:latin typeface="Verdana" pitchFamily="34" charset="0"/>
              </a:rPr>
              <a:t>2009</a:t>
            </a:r>
            <a:endParaRPr lang="en-US" sz="1600" dirty="0">
              <a:latin typeface="Verdana" pitchFamily="34" charset="0"/>
            </a:endParaRPr>
          </a:p>
          <a:p>
            <a:endParaRPr lang="en-US"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335388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249</TotalTime>
  <Words>817</Words>
  <Application>Microsoft Office PowerPoint</Application>
  <PresentationFormat>On-screen Show (4:3)</PresentationFormat>
  <Paragraphs>148</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Theme1</vt:lpstr>
      <vt:lpstr>MS Org Chart</vt:lpstr>
      <vt:lpstr>Clip</vt:lpstr>
      <vt:lpstr>PowerPoint Presentation</vt:lpstr>
      <vt:lpstr>The Art &amp; Science of Professionalism</vt:lpstr>
      <vt:lpstr>The Art &amp; Science of Professionalism</vt:lpstr>
      <vt:lpstr>Core Competencies</vt:lpstr>
      <vt:lpstr>   </vt:lpstr>
      <vt:lpstr>What is Professionalism?</vt:lpstr>
      <vt:lpstr>Why Does Professionalism Matter?</vt:lpstr>
      <vt:lpstr>Individual Professionalism Values...</vt:lpstr>
      <vt:lpstr>Professionalism is for Everyone</vt:lpstr>
      <vt:lpstr>Professionalism is for Everyone [cont.]</vt:lpstr>
      <vt:lpstr>Professionalism is for Everyone</vt:lpstr>
      <vt:lpstr>FYI - Dynamics of Energy Exchange</vt:lpstr>
      <vt:lpstr>Principles of Leadership</vt:lpstr>
      <vt:lpstr>Professionalism Boundaries</vt:lpstr>
      <vt:lpstr>The Seven Habits - An Overview</vt:lpstr>
      <vt:lpstr>   </vt:lpstr>
      <vt:lpstr>Workplace ‘rudeness’ is on the rise...</vt:lpstr>
      <vt:lpstr>Communications</vt:lpstr>
      <vt:lpstr>Communications</vt:lpstr>
      <vt:lpstr>Sample Business Etiquette</vt:lpstr>
      <vt:lpstr>Sample Business Etiquette</vt:lpstr>
      <vt:lpstr>Sample Business Etiquette</vt:lpstr>
      <vt:lpstr>Abrasive and Abusive Conduct...</vt:lpstr>
      <vt:lpstr>Thank You</vt:lpstr>
    </vt:vector>
  </TitlesOfParts>
  <Company>NASTAD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Whitlock</dc:creator>
  <cp:lastModifiedBy>Jon Basilio</cp:lastModifiedBy>
  <cp:revision>35</cp:revision>
  <dcterms:created xsi:type="dcterms:W3CDTF">2013-05-10T16:05:32Z</dcterms:created>
  <dcterms:modified xsi:type="dcterms:W3CDTF">2013-07-11T23:17:36Z</dcterms:modified>
</cp:coreProperties>
</file>