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76" r:id="rId9"/>
    <p:sldId id="277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95" d="100"/>
          <a:sy n="95" d="100"/>
        </p:scale>
        <p:origin x="-111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Calibri" pitchFamily="34" charset="0"/>
              </a:defRPr>
            </a:lvl1pPr>
          </a:lstStyle>
          <a:p>
            <a:fld id="{B284D4FB-CCE5-4990-B458-D24391693484}" type="datetimeFigureOut">
              <a:rPr lang="en-US"/>
              <a:pPr/>
              <a:t>7/11/2013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Calibri" pitchFamily="34" charset="0"/>
              </a:defRPr>
            </a:lvl1pPr>
          </a:lstStyle>
          <a:p>
            <a:fld id="{152EA17E-6258-43AC-8568-45E6D8F8D5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59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Calibri" pitchFamily="34" charset="0"/>
              </a:defRPr>
            </a:lvl1pPr>
          </a:lstStyle>
          <a:p>
            <a:fld id="{CE1181F8-7AA3-4801-95BD-8F773DD7E3F0}" type="datetimeFigureOut">
              <a:rPr lang="en-US"/>
              <a:pPr/>
              <a:t>7/11/2013</a:t>
            </a:fld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Calibri" pitchFamily="34" charset="0"/>
              </a:defRPr>
            </a:lvl1pPr>
          </a:lstStyle>
          <a:p>
            <a:fld id="{0E1F1047-14B6-4B8B-8BAA-9910726F0B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06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0505-ABB9-40D7-A6E7-5B931167CBCF}" type="datetime1">
              <a:rPr lang="en-US"/>
              <a:pPr>
                <a:defRPr/>
              </a:pPr>
              <a:t>7/11/2013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C8675-D40F-4DF9-8A57-EB1BD7F13A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E6A57-0406-40F9-93E8-951A900C2647}" type="datetime1">
              <a:rPr lang="en-US"/>
              <a:pPr>
                <a:defRPr/>
              </a:pPr>
              <a:t>7/11/2013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7C989-7B62-47A7-9953-A649A9D4E3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93E91-A706-46C0-B859-45808918BFC1}" type="datetime1">
              <a:rPr lang="en-US"/>
              <a:pPr>
                <a:defRPr/>
              </a:pPr>
              <a:t>7/11/2013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AA8C3-3AA0-4428-9423-2D6D43622E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C73BA-30DA-42C7-BB06-558EEA6ECE4C}" type="datetime1">
              <a:rPr lang="en-US"/>
              <a:pPr>
                <a:defRPr/>
              </a:pPr>
              <a:t>7/11/2013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F79FB-9966-4D11-BBEC-53B3912AE5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9D8A8-74D4-4175-8C3C-5767FCC1A1C3}" type="datetime1">
              <a:rPr lang="en-US"/>
              <a:pPr>
                <a:defRPr/>
              </a:pPr>
              <a:t>7/11/2013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8082F-A413-45C8-B45C-E8D4794A88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E215F-B05E-44CE-A9FA-48ADD9EB16AE}" type="datetime1">
              <a:rPr lang="en-US"/>
              <a:pPr>
                <a:defRPr/>
              </a:pPr>
              <a:t>7/11/2013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26CD0-CA6C-4F73-B9C2-99F8448EC3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738A6-388F-4248-8E02-F4DFF9393BF6}" type="datetime1">
              <a:rPr lang="en-US"/>
              <a:pPr>
                <a:defRPr/>
              </a:pPr>
              <a:t>7/11/2013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561C8-56B1-41D6-AE7B-20981EFA06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CCFB7-192A-49E9-AE9D-3468ED7C0E3E}" type="datetime1">
              <a:rPr lang="en-US"/>
              <a:pPr>
                <a:defRPr/>
              </a:pPr>
              <a:t>7/11/2013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8E0E2-98F6-42C0-864E-D3639F650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7E368-15CB-4169-A46C-1837AB38AE54}" type="datetime1">
              <a:rPr lang="en-US"/>
              <a:pPr>
                <a:defRPr/>
              </a:pPr>
              <a:t>7/11/2013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E850A-CFD2-4A8F-9D10-89C7D3D9D4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6E4E2-A4D9-4D56-BDD7-EA0E86475FA0}" type="datetime1">
              <a:rPr lang="en-US"/>
              <a:pPr>
                <a:defRPr/>
              </a:pPr>
              <a:t>7/11/2013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F6B45-6CA9-41B0-BD60-9CC96C716A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082C0-73A7-40A4-8267-9FA1516E7C6B}" type="datetime1">
              <a:rPr lang="en-US"/>
              <a:pPr>
                <a:defRPr/>
              </a:pPr>
              <a:t>7/11/2013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81F1C-70B4-4911-8585-BDDBCDCF2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A7DBEA-141C-4CDD-AEB8-7D3F718726F4}" type="datetime1">
              <a:rPr lang="en-US"/>
              <a:pPr>
                <a:defRPr/>
              </a:pPr>
              <a:t>7/11/2013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3158A9-E107-42C0-8DE0-5887671F1B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09EE6-61AB-4FA9-9141-649CADB174AF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smtClean="0"/>
              <a:t>Leadership Development in the Public Sector</a:t>
            </a:r>
            <a:br>
              <a:rPr lang="en-US" sz="4000" smtClean="0"/>
            </a:br>
            <a:r>
              <a:rPr lang="en-US" sz="4000" smtClean="0"/>
              <a:t>A Personal Perspective 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>
                <a:solidFill>
                  <a:srgbClr val="FFFF00"/>
                </a:solidFill>
              </a:rPr>
              <a:t>Minority Leadership Program</a:t>
            </a:r>
            <a:br>
              <a:rPr lang="en-US" sz="4000" smtClean="0">
                <a:solidFill>
                  <a:srgbClr val="FFFF00"/>
                </a:solidFill>
              </a:rPr>
            </a:br>
            <a:r>
              <a:rPr lang="en-US" sz="4000" smtClean="0">
                <a:solidFill>
                  <a:srgbClr val="FFFF00"/>
                </a:solidFill>
              </a:rPr>
              <a:t>NASTAD, Washington, DC</a:t>
            </a:r>
            <a:br>
              <a:rPr lang="en-US" sz="4000" smtClean="0">
                <a:solidFill>
                  <a:srgbClr val="FFFF00"/>
                </a:solidFill>
              </a:rPr>
            </a:br>
            <a:r>
              <a:rPr lang="en-US" sz="4000" smtClean="0">
                <a:solidFill>
                  <a:srgbClr val="FFFF00"/>
                </a:solidFill>
              </a:rPr>
              <a:t>July 8-10, 2013</a:t>
            </a:r>
            <a:br>
              <a:rPr lang="en-US" sz="4000" smtClean="0">
                <a:solidFill>
                  <a:srgbClr val="FFFF00"/>
                </a:solidFill>
              </a:rPr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 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181600"/>
            <a:ext cx="6324600" cy="13716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By Humberto Cruz</a:t>
            </a:r>
            <a:br>
              <a:rPr lang="en-US" dirty="0" smtClean="0"/>
            </a:br>
            <a:r>
              <a:rPr lang="en-US" dirty="0" smtClean="0"/>
              <a:t>Consultant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A04C3-5C1D-4ED4-834A-441ABAF885E2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Leadership in a Changing Public Health System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pPr lvl="1"/>
            <a:r>
              <a:rPr lang="en-US" smtClean="0"/>
              <a:t> The increased demand on public health departments to perform better and improve health outcomes with less funding drives systemic change and leadership development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Leadership development is an important predictor of the transformational change in the public system  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9583E9-BD64-4CE3-A07A-8C8B6A51E72E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Minority Leadership: A must!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To participate in the government process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To identify needs and gaps in service   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To provide a voice, opinion and participation in decisions impacting our communities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To set policy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To set resource allocation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To develop </a:t>
            </a:r>
            <a:r>
              <a:rPr lang="en-US" dirty="0" smtClean="0"/>
              <a:t> and implement programs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To make sure needs are addressed effectively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To assess quality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To help eliminate </a:t>
            </a:r>
            <a:r>
              <a:rPr lang="en-US" dirty="0" smtClean="0"/>
              <a:t>disparities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FC2BBC-40E9-475B-BF0D-48EFB9495A28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Public vs. Private Sector</a:t>
            </a:r>
          </a:p>
        </p:txBody>
      </p:sp>
      <p:sp>
        <p:nvSpPr>
          <p:cNvPr id="24578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Similarities</a:t>
            </a:r>
          </a:p>
        </p:txBody>
      </p:sp>
      <p:sp>
        <p:nvSpPr>
          <p:cNvPr id="24579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2"/>
            <a:r>
              <a:rPr lang="en-US" smtClean="0"/>
              <a:t>Goal oriented</a:t>
            </a:r>
          </a:p>
          <a:p>
            <a:pPr lvl="2"/>
            <a:r>
              <a:rPr lang="en-US" smtClean="0"/>
              <a:t>Complex structure</a:t>
            </a:r>
          </a:p>
          <a:p>
            <a:pPr lvl="2"/>
            <a:r>
              <a:rPr lang="en-US" smtClean="0"/>
              <a:t>Government body</a:t>
            </a:r>
          </a:p>
          <a:p>
            <a:pPr lvl="2"/>
            <a:r>
              <a:rPr lang="en-US" smtClean="0"/>
              <a:t>Ruled by a set of policy/procedures</a:t>
            </a:r>
          </a:p>
          <a:p>
            <a:pPr lvl="2"/>
            <a:r>
              <a:rPr lang="en-US" smtClean="0"/>
              <a:t>Need money/resources </a:t>
            </a:r>
          </a:p>
          <a:p>
            <a:pPr lvl="2"/>
            <a:r>
              <a:rPr lang="en-US" smtClean="0"/>
              <a:t>Serve people/sell product</a:t>
            </a:r>
          </a:p>
          <a:p>
            <a:pPr lvl="2"/>
            <a:r>
              <a:rPr lang="en-US" smtClean="0"/>
              <a:t>Use human resources</a:t>
            </a:r>
          </a:p>
          <a:p>
            <a:endParaRPr lang="en-US" smtClean="0"/>
          </a:p>
        </p:txBody>
      </p:sp>
      <p:sp>
        <p:nvSpPr>
          <p:cNvPr id="24580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Differences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 rtlCol="0">
            <a:normAutofit fontScale="85000" lnSpcReduction="10000"/>
          </a:bodyPr>
          <a:lstStyle/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Bureaucratic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Centralized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Hierarchy</a:t>
            </a:r>
            <a:endParaRPr lang="en-US" dirty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Top down communication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Lack of </a:t>
            </a:r>
            <a:r>
              <a:rPr lang="en-US" dirty="0" smtClean="0"/>
              <a:t>reward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Ruled by a Political </a:t>
            </a:r>
            <a:r>
              <a:rPr lang="en-US" dirty="0" smtClean="0"/>
              <a:t>environment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Profit </a:t>
            </a:r>
            <a:r>
              <a:rPr lang="en-US" dirty="0"/>
              <a:t>oriented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Cult to the </a:t>
            </a:r>
            <a:r>
              <a:rPr lang="en-US" dirty="0" smtClean="0"/>
              <a:t>individual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Competitiveness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Hiring Practices </a:t>
            </a:r>
            <a:endParaRPr lang="en-US" dirty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Quality control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Set of laws and regulations</a:t>
            </a:r>
            <a:endParaRPr lang="en-US" dirty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Services offered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580B86-1728-4F1C-A898-41779831EB37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smtClean="0">
                <a:solidFill>
                  <a:srgbClr val="FFFF00"/>
                </a:solidFill>
              </a:rPr>
              <a:t>Stigma and Discrimination in the Public Sector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smtClean="0"/>
              <a:t>It is real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Based in many factors mentioned in Slide 7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Demoralizing, humiliating, demeaning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Stigmatizing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Creates conflict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Impacts on work performance/productivity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It may be subtle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It may be institutionalized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Changing………….. but slowly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6BD023-5B43-4032-8467-447843E7A8D1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Some Personal Experiences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Being  too successful, having to </a:t>
            </a:r>
            <a:r>
              <a:rPr lang="en-US" dirty="0" smtClean="0"/>
              <a:t>resign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Being a woman, showing who is the </a:t>
            </a:r>
            <a:r>
              <a:rPr lang="en-US" dirty="0" smtClean="0"/>
              <a:t>boss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Being gay, using it to your </a:t>
            </a:r>
            <a:r>
              <a:rPr lang="en-US" dirty="0" smtClean="0"/>
              <a:t>advantage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Being a minority, using it to your </a:t>
            </a:r>
            <a:r>
              <a:rPr lang="en-US" dirty="0" smtClean="0"/>
              <a:t>advantage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Speaking with a heavy accent, underestimated 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Some of </a:t>
            </a:r>
            <a:r>
              <a:rPr lang="en-US" dirty="0" smtClean="0"/>
              <a:t>your own experiences?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7022CB-837D-4B79-A2D7-F2A4CFA4F36C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Maximizing Leadership Opportunities Within the Public Sector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80000"/>
              </a:lnSpc>
            </a:pPr>
            <a:r>
              <a:rPr lang="en-US" sz="2200" smtClean="0"/>
              <a:t>Assess your working environment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Assess your strengths and weakness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Take initiative, take charge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Meet deadlines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Make use of advancement opportunities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Take advantage of all available training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Be knowledgeable of the affirmative action rules/laws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Take Civil Service exams</a:t>
            </a:r>
          </a:p>
          <a:p>
            <a:pPr>
              <a:lnSpc>
                <a:spcPct val="80000"/>
              </a:lnSpc>
            </a:pPr>
            <a:endParaRPr lang="en-US" sz="260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>
              <a:lnSpc>
                <a:spcPct val="80000"/>
              </a:lnSpc>
            </a:pPr>
            <a:r>
              <a:rPr lang="en-US" sz="2200" smtClean="0"/>
              <a:t>Continued  education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Do more than the minimum required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Identify a mentor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Network  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Learn to Volunteer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Work as a team member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Keep track of your accomplishments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Maintain a list of trainings and advances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Get to be known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Offer improvement ideas</a:t>
            </a:r>
          </a:p>
          <a:p>
            <a:pPr>
              <a:lnSpc>
                <a:spcPct val="80000"/>
              </a:lnSpc>
            </a:pP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29489-CBBB-42AD-906D-DACB283EB8E0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Critical Skills on Becoming a Leader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sz="2200" dirty="0" smtClean="0"/>
              <a:t>Solid education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Critical and strategic thinking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Communication skills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Problem solving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Being an agent of change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Systems approach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Calculated Risk taker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Questioning the status quo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Assertiveness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Team player</a:t>
            </a:r>
          </a:p>
          <a:p>
            <a:pPr lvl="1">
              <a:lnSpc>
                <a:spcPct val="90000"/>
              </a:lnSpc>
            </a:pPr>
            <a:endParaRPr lang="en-US" sz="2200" dirty="0" smtClean="0"/>
          </a:p>
          <a:p>
            <a:pPr>
              <a:lnSpc>
                <a:spcPct val="90000"/>
              </a:lnSpc>
            </a:pPr>
            <a:endParaRPr lang="en-US" sz="2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sz="2200" dirty="0" smtClean="0"/>
              <a:t>Taking responsibility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Innovative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Supervisory /administrative skills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Flexibility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A desire to help and improve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Give credits to others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Respect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Some degree of ambition</a:t>
            </a:r>
          </a:p>
          <a:p>
            <a:pPr>
              <a:lnSpc>
                <a:spcPct val="90000"/>
              </a:lnSpc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5BF308-6783-4937-96B4-D7BEB7EFA161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Lessons  Learned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 lnSpcReduction="20000"/>
          </a:bodyPr>
          <a:lstStyle/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Take control of your own </a:t>
            </a:r>
            <a:r>
              <a:rPr lang="en-US" dirty="0" smtClean="0"/>
              <a:t>destiny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Know your strength and </a:t>
            </a:r>
            <a:r>
              <a:rPr lang="en-US" dirty="0" smtClean="0"/>
              <a:t>weakness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Use your perceived handicaps as your assets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Know your work environment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Seize </a:t>
            </a:r>
            <a:r>
              <a:rPr lang="en-US" dirty="0"/>
              <a:t>opportunities, create the opportunities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Leave behind your prejudices and biases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Be strategic and offer alternatives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>
              <a:lnSpc>
                <a:spcPct val="80000"/>
              </a:lnSpc>
            </a:pPr>
            <a:r>
              <a:rPr lang="en-US" sz="2200" smtClean="0"/>
              <a:t>Learn from others 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Develop new skills 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Use all possible opportunities for advancement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Be an agent of change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Be an active listener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Think before speaking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Voice your opinions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Be empowered/empower others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Work to improve service delivery to others</a:t>
            </a:r>
          </a:p>
          <a:p>
            <a:pPr>
              <a:lnSpc>
                <a:spcPct val="80000"/>
              </a:lnSpc>
            </a:pP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B58DE7-0BD1-4EFE-A638-86E7AE6089A3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/>
          <a:lstStyle/>
          <a:p>
            <a:r>
              <a:rPr lang="en-US" smtClean="0"/>
              <a:t>Questions and Answers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02C8A-1E32-43C9-BBDA-405B4F08294C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90000"/>
              </a:lnSpc>
            </a:pPr>
            <a:r>
              <a:rPr lang="en-US" sz="2600" dirty="0" smtClean="0"/>
              <a:t>Bernard M. Bass, Forecasting Organizational Leadership: From Back (1967)to the future (2034)</a:t>
            </a:r>
          </a:p>
          <a:p>
            <a:pPr lvl="1">
              <a:lnSpc>
                <a:spcPct val="90000"/>
              </a:lnSpc>
            </a:pPr>
            <a:r>
              <a:rPr lang="es-PR" sz="2600" dirty="0" smtClean="0"/>
              <a:t>Camile Roldan Soto, Como se forma un </a:t>
            </a:r>
            <a:r>
              <a:rPr lang="es-PR" sz="2600" dirty="0" err="1" smtClean="0"/>
              <a:t>lider</a:t>
            </a:r>
            <a:r>
              <a:rPr lang="es-PR" sz="2600" dirty="0" smtClean="0"/>
              <a:t>, El Nuevo </a:t>
            </a:r>
            <a:r>
              <a:rPr lang="es-PR" sz="2600" dirty="0" err="1" smtClean="0"/>
              <a:t>Dia</a:t>
            </a:r>
            <a:r>
              <a:rPr lang="es-PR" sz="2600" dirty="0" smtClean="0"/>
              <a:t>, Febrero 21, 2012.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J. Public Health Management practice, 2010, 16(1), 72,78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Bureau of Labor Statistics, 2012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 Mary </a:t>
            </a:r>
            <a:r>
              <a:rPr lang="en-US" sz="2600" dirty="0" err="1" smtClean="0"/>
              <a:t>Uhl</a:t>
            </a:r>
            <a:r>
              <a:rPr lang="en-US" sz="2600" dirty="0" smtClean="0"/>
              <a:t>-Bien, Russ Marion,   Complexity leadership in bureaucratic forms of organizing: A </a:t>
            </a:r>
            <a:r>
              <a:rPr lang="en-US" sz="2600" dirty="0" err="1" smtClean="0"/>
              <a:t>meso</a:t>
            </a:r>
            <a:r>
              <a:rPr lang="en-US" sz="2600" dirty="0" smtClean="0"/>
              <a:t> model, The leadership Quarterly 20 (2009) 631-650</a:t>
            </a:r>
          </a:p>
          <a:p>
            <a:pPr lvl="1">
              <a:lnSpc>
                <a:spcPct val="90000"/>
              </a:lnSpc>
            </a:pPr>
            <a:r>
              <a:rPr lang="en-US" sz="2600" dirty="0" err="1" smtClean="0"/>
              <a:t>Humberto</a:t>
            </a:r>
            <a:r>
              <a:rPr lang="en-US" sz="2600" dirty="0" smtClean="0"/>
              <a:t> Cruz, Consultant, Own views and experiences, NASTAD, July 9, 2013.</a:t>
            </a:r>
          </a:p>
          <a:p>
            <a:pPr>
              <a:lnSpc>
                <a:spcPct val="90000"/>
              </a:lnSpc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4944B7-138E-4F5A-BD79-9B3E2058CF83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What is to be covered?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80000"/>
              </a:lnSpc>
            </a:pPr>
            <a:r>
              <a:rPr lang="en-US" sz="2000" smtClean="0"/>
              <a:t>The “elephants in the room”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Leadership in the abstract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Is a leader born or made?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Five myths about Leadership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Who is a  minority?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Overview of the USA Workforce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People of color share of the USA labor force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Leadership in a Changing Public Sector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Why do we need to develop minority leadership in the public sector?</a:t>
            </a:r>
          </a:p>
          <a:p>
            <a:pPr lvl="1">
              <a:lnSpc>
                <a:spcPct val="80000"/>
              </a:lnSpc>
            </a:pPr>
            <a:endParaRPr lang="en-US" sz="200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85000" lnSpcReduction="20000"/>
          </a:bodyPr>
          <a:lstStyle/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Similarities and differences between the public  and </a:t>
            </a:r>
            <a:r>
              <a:rPr lang="en-US" dirty="0" smtClean="0"/>
              <a:t> the </a:t>
            </a:r>
            <a:r>
              <a:rPr lang="en-US" dirty="0"/>
              <a:t>private sector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Stigma </a:t>
            </a:r>
            <a:r>
              <a:rPr lang="en-US" dirty="0"/>
              <a:t>and discrimination </a:t>
            </a:r>
            <a:r>
              <a:rPr lang="en-US" dirty="0" smtClean="0"/>
              <a:t>in </a:t>
            </a:r>
            <a:r>
              <a:rPr lang="en-US" dirty="0"/>
              <a:t>the public sector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Some personal </a:t>
            </a:r>
            <a:r>
              <a:rPr lang="en-US" dirty="0" smtClean="0"/>
              <a:t>stories/outcomes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Critical skills on becoming a leader in  </a:t>
            </a:r>
            <a:r>
              <a:rPr lang="en-US" dirty="0"/>
              <a:t>the public </a:t>
            </a:r>
            <a:r>
              <a:rPr lang="en-US" dirty="0" smtClean="0"/>
              <a:t>sector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Maximizing  </a:t>
            </a:r>
            <a:r>
              <a:rPr lang="en-US" dirty="0"/>
              <a:t>leadership opportunities within the public sector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Lessons learned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Questions and answers (discussion 15 minutes)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452CA-72B6-467D-9F55-F3D0399B913A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667000"/>
            <a:ext cx="8229600" cy="45259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Humberto </a:t>
            </a:r>
            <a:r>
              <a:rPr lang="en-US" dirty="0" smtClean="0"/>
              <a:t>Cruz,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Consultant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Former NYS AIDS Director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cruzum@gmail.com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FE0B5-6F8C-4ED8-90BE-88595A6569EC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The “Elephants” in the Room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1" indent="0">
              <a:lnSpc>
                <a:spcPct val="90000"/>
              </a:lnSpc>
              <a:buFont typeface="Arial" charset="0"/>
              <a:buNone/>
            </a:pPr>
            <a:r>
              <a:rPr lang="en-US" dirty="0" smtClean="0"/>
              <a:t> </a:t>
            </a:r>
          </a:p>
          <a:p>
            <a:pPr marL="0" lvl="1" indent="0">
              <a:lnSpc>
                <a:spcPct val="90000"/>
              </a:lnSpc>
            </a:pPr>
            <a:r>
              <a:rPr lang="en-US" dirty="0" smtClean="0"/>
              <a:t>Ownership to the term minority</a:t>
            </a:r>
          </a:p>
          <a:p>
            <a:pPr marL="0" lvl="1" indent="0">
              <a:lnSpc>
                <a:spcPct val="90000"/>
              </a:lnSpc>
            </a:pPr>
            <a:r>
              <a:rPr lang="en-US" dirty="0" smtClean="0"/>
              <a:t>Entitled to a good job because of the minority status</a:t>
            </a:r>
          </a:p>
          <a:p>
            <a:pPr marL="0" lvl="1" indent="0">
              <a:lnSpc>
                <a:spcPct val="90000"/>
              </a:lnSpc>
            </a:pPr>
            <a:r>
              <a:rPr lang="en-US" dirty="0" smtClean="0"/>
              <a:t>No need to further  education nor skills</a:t>
            </a:r>
          </a:p>
          <a:p>
            <a:pPr marL="0" lvl="1" indent="0">
              <a:lnSpc>
                <a:spcPct val="90000"/>
              </a:lnSpc>
            </a:pPr>
            <a:r>
              <a:rPr lang="en-US" dirty="0" smtClean="0"/>
              <a:t>Knowing it all</a:t>
            </a:r>
          </a:p>
          <a:p>
            <a:pPr marL="0" lvl="1" indent="0">
              <a:lnSpc>
                <a:spcPct val="90000"/>
              </a:lnSpc>
            </a:pPr>
            <a:r>
              <a:rPr lang="en-US" dirty="0" smtClean="0"/>
              <a:t>Taking all the credit</a:t>
            </a:r>
          </a:p>
          <a:p>
            <a:pPr marL="0" lvl="1" indent="0">
              <a:lnSpc>
                <a:spcPct val="90000"/>
              </a:lnSpc>
            </a:pPr>
            <a:r>
              <a:rPr lang="en-US" dirty="0" smtClean="0"/>
              <a:t>Opinions nor support of others are needed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525963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smtClean="0"/>
              <a:t>Minorities are not as a smart or intelligence as the prevalent culture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There is only my way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 You speak funny, therefore you are not smart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The chip in the shoulder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Minorities cannot be leaders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DC2FF3-2D32-4E7E-ABD6-8A69A601D17E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Leadership in the 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 rtlCol="0">
            <a:normAutofit lnSpcReduction="10000"/>
          </a:bodyPr>
          <a:lstStyle/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 </a:t>
            </a:r>
            <a:r>
              <a:rPr lang="en-US" dirty="0" smtClean="0"/>
              <a:t>Leadership is the true bedrock of an organization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“</a:t>
            </a:r>
            <a:r>
              <a:rPr lang="en-US" dirty="0"/>
              <a:t>A leader is somebody that can accomplish four things: inspire, be strategic, direct and can gather people along common objectives</a:t>
            </a:r>
            <a:r>
              <a:rPr lang="en-US" dirty="0" smtClean="0"/>
              <a:t>”.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“A leader is somebody that is naturally sought by people to provide guidance or direction; somebody whose actions others want to emulate as these are seen as good.” 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05F52-4DF8-47F7-8F9B-ABEBBD5B7B6C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A Leader: Born or Made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80000"/>
              </a:lnSpc>
            </a:pPr>
            <a:r>
              <a:rPr lang="en-US" sz="2000" smtClean="0"/>
              <a:t>There may be some born characteristics that help/hinder on becoming  a leader</a:t>
            </a:r>
          </a:p>
          <a:p>
            <a:pPr lvl="1">
              <a:lnSpc>
                <a:spcPct val="80000"/>
              </a:lnSpc>
            </a:pPr>
            <a:endParaRPr lang="en-US" sz="2000" smtClean="0"/>
          </a:p>
          <a:p>
            <a:pPr lvl="1">
              <a:lnSpc>
                <a:spcPct val="80000"/>
              </a:lnSpc>
            </a:pPr>
            <a:r>
              <a:rPr lang="en-US" sz="2000" smtClean="0"/>
              <a:t>Can be learned and developed</a:t>
            </a:r>
          </a:p>
          <a:p>
            <a:pPr lvl="2">
              <a:lnSpc>
                <a:spcPct val="80000"/>
              </a:lnSpc>
            </a:pPr>
            <a:r>
              <a:rPr lang="en-US" sz="1700" smtClean="0"/>
              <a:t>Through experience</a:t>
            </a:r>
          </a:p>
          <a:p>
            <a:pPr lvl="2">
              <a:lnSpc>
                <a:spcPct val="80000"/>
              </a:lnSpc>
            </a:pPr>
            <a:r>
              <a:rPr lang="en-US" sz="1700" smtClean="0"/>
              <a:t>Through facing adversity</a:t>
            </a:r>
          </a:p>
          <a:p>
            <a:pPr lvl="2">
              <a:lnSpc>
                <a:spcPct val="80000"/>
              </a:lnSpc>
            </a:pPr>
            <a:r>
              <a:rPr lang="en-US" sz="1700" smtClean="0"/>
              <a:t>By finding a cause </a:t>
            </a:r>
          </a:p>
          <a:p>
            <a:pPr lvl="2">
              <a:lnSpc>
                <a:spcPct val="80000"/>
              </a:lnSpc>
            </a:pPr>
            <a:endParaRPr lang="en-US" sz="1700" smtClean="0"/>
          </a:p>
          <a:p>
            <a:pPr lvl="1">
              <a:lnSpc>
                <a:spcPct val="80000"/>
              </a:lnSpc>
            </a:pPr>
            <a:r>
              <a:rPr lang="en-US" sz="2000" smtClean="0"/>
              <a:t>First steps in leadership development</a:t>
            </a:r>
          </a:p>
          <a:p>
            <a:pPr lvl="2">
              <a:lnSpc>
                <a:spcPct val="80000"/>
              </a:lnSpc>
            </a:pPr>
            <a:r>
              <a:rPr lang="en-US" sz="1700" smtClean="0"/>
              <a:t>What do I want to do?</a:t>
            </a:r>
          </a:p>
          <a:p>
            <a:pPr lvl="2">
              <a:lnSpc>
                <a:spcPct val="80000"/>
              </a:lnSpc>
            </a:pPr>
            <a:r>
              <a:rPr lang="en-US" sz="1700" smtClean="0"/>
              <a:t>Why?</a:t>
            </a:r>
          </a:p>
          <a:p>
            <a:pPr lvl="2">
              <a:lnSpc>
                <a:spcPct val="80000"/>
              </a:lnSpc>
            </a:pPr>
            <a:r>
              <a:rPr lang="en-US" sz="1700" smtClean="0"/>
              <a:t>Examine how we influence others</a:t>
            </a:r>
          </a:p>
          <a:p>
            <a:pPr lvl="2">
              <a:lnSpc>
                <a:spcPct val="80000"/>
              </a:lnSpc>
            </a:pPr>
            <a:r>
              <a:rPr lang="en-US" sz="1700" smtClean="0"/>
              <a:t>Auto-reflection</a:t>
            </a:r>
          </a:p>
          <a:p>
            <a:pPr lvl="2">
              <a:lnSpc>
                <a:spcPct val="80000"/>
              </a:lnSpc>
            </a:pPr>
            <a:r>
              <a:rPr lang="en-US" sz="1700" smtClean="0"/>
              <a:t>Desire for a Personal transformation</a:t>
            </a:r>
          </a:p>
          <a:p>
            <a:pPr lvl="2">
              <a:lnSpc>
                <a:spcPct val="80000"/>
              </a:lnSpc>
            </a:pPr>
            <a:r>
              <a:rPr lang="en-US" sz="1700" smtClean="0"/>
              <a:t>Connection to others</a:t>
            </a:r>
          </a:p>
          <a:p>
            <a:pPr>
              <a:lnSpc>
                <a:spcPct val="80000"/>
              </a:lnSpc>
            </a:pP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F8AED3-601E-4E8E-89F1-C663098E4B19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Myths About Leadership</a:t>
            </a:r>
          </a:p>
        </p:txBody>
      </p:sp>
      <p:sp>
        <p:nvSpPr>
          <p:cNvPr id="20482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pPr lvl="1"/>
            <a:r>
              <a:rPr lang="en-US" smtClean="0"/>
              <a:t>I  cannot influence because I do not have a high level position</a:t>
            </a:r>
          </a:p>
          <a:p>
            <a:pPr lvl="1"/>
            <a:r>
              <a:rPr lang="en-US" smtClean="0"/>
              <a:t>As soon as I get a position of power, people will follow me</a:t>
            </a:r>
          </a:p>
          <a:p>
            <a:pPr lvl="1"/>
            <a:r>
              <a:rPr lang="en-US" smtClean="0"/>
              <a:t>When I get to the top I will have control</a:t>
            </a:r>
          </a:p>
          <a:p>
            <a:pPr lvl="1"/>
            <a:r>
              <a:rPr lang="en-US" smtClean="0"/>
              <a:t>When I get to the top I will have no limits</a:t>
            </a:r>
          </a:p>
          <a:p>
            <a:pPr lvl="1"/>
            <a:r>
              <a:rPr lang="en-US" smtClean="0"/>
              <a:t>If I do not get to the top, I will not try to influence 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DDAB1-6ADF-455E-83E9-529E43B088B3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Who is a Minority?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 lnSpcReduction="10000"/>
          </a:bodyPr>
          <a:lstStyle/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Race/ethnicity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Gender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Religion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Sexual </a:t>
            </a:r>
            <a:r>
              <a:rPr lang="en-US" dirty="0" smtClean="0"/>
              <a:t>orientation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Political </a:t>
            </a:r>
            <a:r>
              <a:rPr lang="en-US" dirty="0" smtClean="0"/>
              <a:t>affiliation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Age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rtlCol="0">
            <a:normAutofit lnSpcReduction="10000"/>
          </a:bodyPr>
          <a:lstStyle/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Socio economic status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Disability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Language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Geography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History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F8D25-3A1A-495C-9B68-32155BA6B598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An Overview of the USA Workforce</a:t>
            </a:r>
            <a:r>
              <a:rPr lang="en-US" smtClean="0"/>
              <a:t> </a:t>
            </a:r>
          </a:p>
        </p:txBody>
      </p:sp>
      <p:pic>
        <p:nvPicPr>
          <p:cNvPr id="33796" name="Picture 1" descr="An overview of the workforce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676400"/>
            <a:ext cx="5018087" cy="4525963"/>
          </a:xfrm>
          <a:noFill/>
          <a:ln/>
        </p:spPr>
      </p:pic>
      <p:sp>
        <p:nvSpPr>
          <p:cNvPr id="3" name="TextBox 2"/>
          <p:cNvSpPr txBox="1"/>
          <p:nvPr/>
        </p:nvSpPr>
        <p:spPr>
          <a:xfrm>
            <a:off x="5760720" y="1676400"/>
            <a:ext cx="2590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Total Working pop: 243 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Working/seeking </a:t>
            </a:r>
            <a:r>
              <a:rPr lang="en-US" dirty="0" err="1" smtClean="0"/>
              <a:t>emp</a:t>
            </a:r>
            <a:r>
              <a:rPr lang="en-US" dirty="0" smtClean="0"/>
              <a:t>: 155 M.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Currently employed: 142 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Unemployed: 8.2 %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4114800"/>
            <a:ext cx="327525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Employed In the Public Sector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Municipal </a:t>
            </a:r>
            <a:r>
              <a:rPr lang="en-US" dirty="0" err="1" smtClean="0"/>
              <a:t>Gov</a:t>
            </a:r>
            <a:r>
              <a:rPr lang="en-US" dirty="0" smtClean="0"/>
              <a:t> : 10.58 %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State </a:t>
            </a:r>
            <a:r>
              <a:rPr lang="en-US" dirty="0" err="1" smtClean="0"/>
              <a:t>Gov</a:t>
            </a:r>
            <a:r>
              <a:rPr lang="en-US" dirty="0" smtClean="0"/>
              <a:t>: 3.8 %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Federal </a:t>
            </a:r>
            <a:r>
              <a:rPr lang="en-US" dirty="0" err="1" smtClean="0"/>
              <a:t>Gov</a:t>
            </a:r>
            <a:r>
              <a:rPr lang="en-US" dirty="0" smtClean="0"/>
              <a:t>: 2.11 %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3B702A-EBA9-4DE5-9B90-42CEC35A4BAC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10000" cy="2316162"/>
          </a:xfrm>
        </p:spPr>
        <p:txBody>
          <a:bodyPr/>
          <a:lstStyle/>
          <a:p>
            <a:r>
              <a:rPr lang="en-US" sz="4000" smtClean="0">
                <a:solidFill>
                  <a:srgbClr val="FFFF00"/>
                </a:solidFill>
              </a:rPr>
              <a:t>People of Color Share of the  USA Labor Force</a:t>
            </a:r>
            <a:r>
              <a:rPr lang="en-US" sz="4000" smtClean="0"/>
              <a:t> </a:t>
            </a:r>
          </a:p>
        </p:txBody>
      </p:sp>
      <p:pic>
        <p:nvPicPr>
          <p:cNvPr id="34820" name="Picture 2" descr="People of color make up nearly one-third of the labor force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67200" y="457200"/>
            <a:ext cx="4724400" cy="6172200"/>
          </a:xfrm>
          <a:noFill/>
          <a:ln/>
        </p:spPr>
      </p:pic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57200" y="3200400"/>
            <a:ext cx="3657600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/>
              <a:t> People of color make up </a:t>
            </a:r>
            <a:r>
              <a:rPr lang="en-US" dirty="0" smtClean="0"/>
              <a:t>36% of </a:t>
            </a:r>
            <a:r>
              <a:rPr lang="en-US" dirty="0"/>
              <a:t>the labor </a:t>
            </a:r>
            <a:r>
              <a:rPr lang="en-US" dirty="0" smtClean="0"/>
              <a:t>force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Women account for 47 of the labor force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Women of color make 33 % of the workforce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Diversity is lacking in senior level positions of the federal government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</TotalTime>
  <Words>1117</Words>
  <Application>Microsoft Office PowerPoint</Application>
  <PresentationFormat>On-screen Show (4:3)</PresentationFormat>
  <Paragraphs>247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Leadership Development in the Public Sector A Personal Perspective   Minority Leadership Program NASTAD, Washington, DC July 8-10, 2013    </vt:lpstr>
      <vt:lpstr>What is to be covered?</vt:lpstr>
      <vt:lpstr>The “Elephants” in the Room</vt:lpstr>
      <vt:lpstr>Leadership in the Abstract</vt:lpstr>
      <vt:lpstr>A Leader: Born or Made</vt:lpstr>
      <vt:lpstr>Myths About Leadership</vt:lpstr>
      <vt:lpstr>Who is a Minority?</vt:lpstr>
      <vt:lpstr>An Overview of the USA Workforce </vt:lpstr>
      <vt:lpstr>People of Color Share of the  USA Labor Force </vt:lpstr>
      <vt:lpstr>Leadership in a Changing Public Health System</vt:lpstr>
      <vt:lpstr>Minority Leadership: A must!</vt:lpstr>
      <vt:lpstr>Public vs. Private Sector</vt:lpstr>
      <vt:lpstr>Stigma and Discrimination in the Public Sector</vt:lpstr>
      <vt:lpstr>Some Personal Experiences</vt:lpstr>
      <vt:lpstr>Maximizing Leadership Opportunities Within the Public Sector</vt:lpstr>
      <vt:lpstr>Critical Skills on Becoming a Leader </vt:lpstr>
      <vt:lpstr>Lessons  Learned </vt:lpstr>
      <vt:lpstr>Questions and Answers</vt:lpstr>
      <vt:lpstr>Bibliography</vt:lpstr>
      <vt:lpstr>Contact Information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development in the Public Sector A Personal Perspective  Minority Leadership Training NASTAD, Washington, DC July 8-10, 2013</dc:title>
  <dc:creator>hxc01</dc:creator>
  <cp:lastModifiedBy>Jon Basilio</cp:lastModifiedBy>
  <cp:revision>82</cp:revision>
  <dcterms:created xsi:type="dcterms:W3CDTF">2013-06-23T00:11:34Z</dcterms:created>
  <dcterms:modified xsi:type="dcterms:W3CDTF">2013-07-11T23:18:14Z</dcterms:modified>
</cp:coreProperties>
</file>