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65" r:id="rId5"/>
    <p:sldId id="267" r:id="rId6"/>
    <p:sldId id="271" r:id="rId7"/>
    <p:sldId id="270" r:id="rId8"/>
    <p:sldId id="273" r:id="rId9"/>
    <p:sldId id="263" r:id="rId10"/>
    <p:sldId id="272" r:id="rId11"/>
    <p:sldId id="278" r:id="rId12"/>
    <p:sldId id="279" r:id="rId13"/>
    <p:sldId id="268" r:id="rId14"/>
    <p:sldId id="260" r:id="rId15"/>
    <p:sldId id="257" r:id="rId16"/>
    <p:sldId id="266" r:id="rId17"/>
    <p:sldId id="281" r:id="rId18"/>
    <p:sldId id="275" r:id="rId19"/>
    <p:sldId id="282" r:id="rId20"/>
    <p:sldId id="284" r:id="rId21"/>
    <p:sldId id="285" r:id="rId22"/>
    <p:sldId id="283" r:id="rId23"/>
    <p:sldId id="288" r:id="rId24"/>
    <p:sldId id="280" r:id="rId25"/>
    <p:sldId id="274" r:id="rId26"/>
    <p:sldId id="287" r:id="rId27"/>
    <p:sldId id="293" r:id="rId28"/>
    <p:sldId id="262" r:id="rId29"/>
    <p:sldId id="295" r:id="rId30"/>
    <p:sldId id="296" r:id="rId31"/>
    <p:sldId id="297" r:id="rId32"/>
    <p:sldId id="291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1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8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1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8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7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8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8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D45F-0B82-3942-8546-F2FE6B3F1CD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7E69-6A09-2049-B516-24DBFBE3B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hyperlink" Target="http://www.google.com/imgres?imgurl=http://www.washingtonpost.com/blogs/worldviews/files/2012/11/2012-11-12T041740Z_01_TOR826_RTRIDSP_3_CIA-PETRAEUS-BROADWELL.jpg&amp;imgrefurl=http://www.washingtonpost.com/blogs/worldviews/wp/2012/11/12/heres-the-e-mail-trick-petraeus-and-broadwell-used-to-communicate/&amp;docid=yZtWcKa3QPp4pM&amp;tbnid=Nb5E5U88wtP9tM:&amp;w=606&amp;h=402&amp;ei=bi66Ufv5GJLJ4AOiioDICQ&amp;ved=0CAIQxiAwAA&amp;iact=ric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esse.Milan@altarum.org" TargetMode="External"/><Relationship Id="rId2" Type="http://schemas.openxmlformats.org/officeDocument/2006/relationships/hyperlink" Target="mailto:jmilanjr@verizon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2.emf"/><Relationship Id="rId16" Type="http://schemas.openxmlformats.org/officeDocument/2006/relationships/hyperlink" Target="http://www.google.com/url?sa=i&amp;source=images&amp;cd=&amp;cad=rja&amp;docid=RpRJb9bROXnhUM&amp;tbnid=WavNnPGDI7pHDM:&amp;ved=0CAgQjRwwAA&amp;url=http://www.politico.com/story/2013/04/labor-tom-perez-faces-gop-heat-90284.html&amp;ei=5ki6UZmMLvbi4AP-noD4Cw&amp;psig=AFQjCNGaK1Yw791XLLEUOp7IDB58fp2y8Q&amp;ust=13712492548153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2" y="5835486"/>
            <a:ext cx="2884170" cy="77025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70923"/>
            <a:ext cx="9144000" cy="2123658"/>
          </a:xfrm>
          <a:prstGeom prst="rect">
            <a:avLst/>
          </a:prstGeom>
          <a:solidFill>
            <a:srgbClr val="1A2864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Climbing the Leadership Mountain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03695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A2864"/>
                </a:solidFill>
              </a:rPr>
              <a:t>Minority Leadership Program</a:t>
            </a:r>
          </a:p>
          <a:p>
            <a:pPr algn="ctr"/>
            <a:r>
              <a:rPr lang="en-US" sz="2400" b="1" smtClean="0">
                <a:solidFill>
                  <a:srgbClr val="1A2864"/>
                </a:solidFill>
              </a:rPr>
              <a:t> </a:t>
            </a:r>
            <a:endParaRPr lang="en-US" sz="2400" b="1" dirty="0" smtClean="0">
              <a:solidFill>
                <a:srgbClr val="1A286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A2864"/>
                </a:solidFill>
              </a:rPr>
              <a:t>Jesse Milan, Jr., JD </a:t>
            </a:r>
          </a:p>
          <a:p>
            <a:pPr algn="ctr"/>
            <a:r>
              <a:rPr lang="en-US" sz="2400" b="1" dirty="0" smtClean="0">
                <a:solidFill>
                  <a:srgbClr val="1A2864"/>
                </a:solidFill>
              </a:rPr>
              <a:t>July 8-10, 2013</a:t>
            </a:r>
            <a:endParaRPr lang="en-US" sz="2400" b="1" dirty="0">
              <a:solidFill>
                <a:srgbClr val="1A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What is their personal       leadership mission?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5008228"/>
            <a:ext cx="8470669" cy="1563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</a:rPr>
              <a:t>(What did they </a:t>
            </a:r>
            <a:r>
              <a:rPr lang="en-US" u="sng" dirty="0" smtClean="0">
                <a:solidFill>
                  <a:srgbClr val="002060"/>
                </a:solidFill>
              </a:rPr>
              <a:t>do</a:t>
            </a:r>
            <a:r>
              <a:rPr lang="en-US" dirty="0" smtClean="0">
                <a:solidFill>
                  <a:srgbClr val="002060"/>
                </a:solidFill>
              </a:rPr>
              <a:t> as leaders to activate their </a:t>
            </a:r>
            <a:r>
              <a:rPr lang="en-US" u="sng" dirty="0" smtClean="0">
                <a:solidFill>
                  <a:srgbClr val="002060"/>
                </a:solidFill>
              </a:rPr>
              <a:t>passion/commitment </a:t>
            </a:r>
            <a:r>
              <a:rPr lang="en-US" dirty="0" smtClean="0">
                <a:solidFill>
                  <a:srgbClr val="002060"/>
                </a:solidFill>
              </a:rPr>
              <a:t>for those they </a:t>
            </a:r>
            <a:r>
              <a:rPr lang="en-US" u="sng" dirty="0" smtClean="0">
                <a:solidFill>
                  <a:srgbClr val="002060"/>
                </a:solidFill>
              </a:rPr>
              <a:t>serve</a:t>
            </a:r>
            <a:r>
              <a:rPr lang="en-US" dirty="0" smtClean="0">
                <a:solidFill>
                  <a:srgbClr val="002060"/>
                </a:solidFill>
              </a:rPr>
              <a:t>?)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3" y="6244981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queen-elizabet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417" y="1602298"/>
            <a:ext cx="1396912" cy="166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983" y="1620474"/>
            <a:ext cx="2288797" cy="15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a_mei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571" y="1543574"/>
            <a:ext cx="1376583" cy="174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athleen sebeliu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1134" y="1999213"/>
            <a:ext cx="1412706" cy="165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t1.gstatic.com/images?q=tbn:ANd9GcQlOh-hS3Q6lPiuEjOQgns9TsbSMtZFgaMMdRuJMnfHI_M8MERAFaeMGVD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2647" y="3337872"/>
            <a:ext cx="1551647" cy="170391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772" y="3315050"/>
            <a:ext cx="1354542" cy="169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arack_obam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82292" y="3693182"/>
            <a:ext cx="1798136" cy="13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Leadership Mission: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i="1" dirty="0" smtClean="0">
                <a:solidFill>
                  <a:schemeClr val="bg1"/>
                </a:solidFill>
              </a:rPr>
              <a:t>Who I am as a leader is…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96" y="1417638"/>
            <a:ext cx="6917471" cy="5188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1118" y="1842447"/>
            <a:ext cx="4153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Task 1:  </a:t>
            </a:r>
            <a:r>
              <a:rPr lang="en-US" sz="2400" b="1" dirty="0" smtClean="0">
                <a:solidFill>
                  <a:srgbClr val="0070C0"/>
                </a:solidFill>
              </a:rPr>
              <a:t>Name Your Passion 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(Ten words or less)</a:t>
            </a:r>
          </a:p>
          <a:p>
            <a:pPr lvl="0"/>
            <a:endParaRPr lang="en-US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Task 2.  </a:t>
            </a:r>
            <a:r>
              <a:rPr lang="en-US" sz="2400" b="1" dirty="0" smtClean="0">
                <a:solidFill>
                  <a:srgbClr val="0070C0"/>
                </a:solidFill>
              </a:rPr>
              <a:t>Name Who You Serve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(Six words or less)</a:t>
            </a: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Leadership Mission: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i="1" dirty="0" smtClean="0">
                <a:solidFill>
                  <a:schemeClr val="bg1"/>
                </a:solidFill>
              </a:rPr>
              <a:t>Who I am as a leader is…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463" y="1417639"/>
            <a:ext cx="6917471" cy="5440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5497" y="2377440"/>
            <a:ext cx="436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Task 3:  </a:t>
            </a:r>
            <a:r>
              <a:rPr lang="en-US" sz="2400" b="1" dirty="0" smtClean="0">
                <a:solidFill>
                  <a:srgbClr val="0070C0"/>
                </a:solidFill>
              </a:rPr>
              <a:t>Write your personal leadership mission statement.   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(Ten words or less)</a:t>
            </a:r>
          </a:p>
          <a:p>
            <a:pPr lvl="0"/>
            <a:endParaRPr lang="en-US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“Who I am as a leader is…”</a:t>
            </a: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  <a:p>
            <a:pPr lvl="0"/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Leadership Mission: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i="1" dirty="0" smtClean="0">
                <a:solidFill>
                  <a:srgbClr val="0070C0"/>
                </a:solidFill>
              </a:rPr>
              <a:t>Who I am as a leader is…</a:t>
            </a:r>
            <a:endParaRPr lang="en-US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495" y="1600201"/>
            <a:ext cx="4314305" cy="4185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1A2864"/>
                </a:solidFill>
                <a:latin typeface="Verdana"/>
                <a:cs typeface="Verdana"/>
              </a:rPr>
              <a:t>Task 4: </a:t>
            </a:r>
            <a:r>
              <a:rPr lang="en-US" dirty="0" smtClean="0">
                <a:solidFill>
                  <a:srgbClr val="0070C0"/>
                </a:solidFill>
                <a:latin typeface="Verdana"/>
                <a:cs typeface="Verdana"/>
              </a:rPr>
              <a:t>Stand and 				  deliver your   			  personal 				     leadership 				  mission 					  statement.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C:\Documents and Settings\DPittman\Local Settings\Temporary Internet Files\Content.IE5\NAXTAQL8\MC91021636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27" y="2122416"/>
            <a:ext cx="4509149" cy="3928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Leadership Styles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3601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Authoritarian or autocratic </a:t>
            </a:r>
            <a:r>
              <a:rPr lang="en-US" dirty="0" smtClean="0">
                <a:solidFill>
                  <a:srgbClr val="002060"/>
                </a:solidFill>
              </a:rPr>
              <a:t>--- demand and don’t inspire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Participative or democratic </a:t>
            </a:r>
            <a:r>
              <a:rPr lang="en-US" dirty="0" smtClean="0">
                <a:solidFill>
                  <a:srgbClr val="002060"/>
                </a:solidFill>
              </a:rPr>
              <a:t>---  lead as working part of a  										  team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Delegative or Free Reign </a:t>
            </a:r>
            <a:r>
              <a:rPr lang="en-US" dirty="0" smtClean="0">
                <a:solidFill>
                  <a:srgbClr val="002060"/>
                </a:solidFill>
              </a:rPr>
              <a:t>--- let others figure it out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Charismatic leader </a:t>
            </a:r>
            <a:r>
              <a:rPr lang="en-US" dirty="0" smtClean="0">
                <a:solidFill>
                  <a:srgbClr val="002060"/>
                </a:solidFill>
              </a:rPr>
              <a:t>--- others depend on leader’s  									         personality 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Bureaucratic leader </a:t>
            </a:r>
            <a:r>
              <a:rPr lang="en-US" dirty="0" smtClean="0">
                <a:solidFill>
                  <a:srgbClr val="002060"/>
                </a:solidFill>
              </a:rPr>
              <a:t>--- lead by “the book”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Situational leader </a:t>
            </a:r>
            <a:r>
              <a:rPr lang="en-US" dirty="0" smtClean="0">
                <a:solidFill>
                  <a:srgbClr val="002060"/>
                </a:solidFill>
              </a:rPr>
              <a:t>--- lead tasks to achieve specific result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Transformational leader </a:t>
            </a:r>
            <a:r>
              <a:rPr lang="en-US" dirty="0" smtClean="0">
                <a:solidFill>
                  <a:srgbClr val="002060"/>
                </a:solidFill>
              </a:rPr>
              <a:t>--- inspire change through 			                                                shared values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Servant Leader </a:t>
            </a:r>
            <a:r>
              <a:rPr lang="en-US" dirty="0" smtClean="0">
                <a:solidFill>
                  <a:srgbClr val="002060"/>
                </a:solidFill>
              </a:rPr>
              <a:t>--- leading to serve others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Leadership style gone wrong…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0764"/>
            <a:ext cx="8229600" cy="10553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2060"/>
                </a:solidFill>
              </a:rPr>
              <a:t>  The Rise and Fall of a Female Captain Bligh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Content Placeholder 3" descr="US_Captain_Holly_Gr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4650" y="1907883"/>
            <a:ext cx="228600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Leadership Styles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37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Applying some or all…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queen-elizabet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19" y="2537250"/>
            <a:ext cx="2039934" cy="2437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Adolf_Hitler_retouch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1247" y="2551661"/>
            <a:ext cx="1437138" cy="2273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f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5221" y="2649498"/>
            <a:ext cx="1744911" cy="2069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Mande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357" y="2703060"/>
            <a:ext cx="1390518" cy="1929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Earning Leadership: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Technical Competence = Respect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50" y="1417638"/>
            <a:ext cx="6878962" cy="544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191" y="1584573"/>
            <a:ext cx="49251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Leadership Quote:</a:t>
            </a:r>
          </a:p>
          <a:p>
            <a:pPr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Technical competence comes from being trained in the business and having experience -- experience that allows you to not only understand how the business works, but how the workers in that business need to be led. And technical competence puts you in a position of being respected by those you are leading.  </a:t>
            </a:r>
          </a:p>
          <a:p>
            <a:pPr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                Susan Davis, Leadership Blogger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Earning Leadership: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Technical Competence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7884"/>
            <a:ext cx="8229600" cy="1164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Technical competence =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grasp of one's field </a:t>
            </a:r>
            <a:endParaRPr lang="en-US" b="1" dirty="0" smtClean="0">
              <a:solidFill>
                <a:srgbClr val="0070C0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chief justice john rober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914" y="1683645"/>
            <a:ext cx="1980296" cy="25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onia_sotomayor2.jpg"/>
          <p:cNvPicPr>
            <a:picLocks noChangeAspect="1"/>
          </p:cNvPicPr>
          <p:nvPr/>
        </p:nvPicPr>
        <p:blipFill>
          <a:blip r:embed="rId4" cstate="print"/>
          <a:srcRect l="9491" r="9646"/>
          <a:stretch>
            <a:fillRect/>
          </a:stretch>
        </p:blipFill>
        <p:spPr>
          <a:xfrm>
            <a:off x="3521545" y="1704998"/>
            <a:ext cx="2021747" cy="250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elena-kag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9631" y="1683645"/>
            <a:ext cx="1679665" cy="24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Achieving Technical Competence: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Work, Work, Work!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Leadership Quotes: 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“Leaders are not born. They are made.  They are made just like anything else….through hard work.”  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Vince Lombardi</a:t>
            </a:r>
          </a:p>
          <a:p>
            <a:pPr lvl="0"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“Whatever your life's work is, do it well. A man should do his job so well that the living, the dead, and the unborn could do it no better.”</a:t>
            </a:r>
          </a:p>
          <a:p>
            <a:pPr lvl="0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Martin Luther King</a:t>
            </a:r>
          </a:p>
          <a:p>
            <a:pPr lvl="0"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“Whatever you are, be a good one.” </a:t>
            </a:r>
          </a:p>
          <a:p>
            <a:pPr lvl="0" algn="r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Abraham Lincoln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259463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Climbing the Leadership Mountain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287" y="1862050"/>
            <a:ext cx="2935514" cy="4190513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Leadership Styles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Leadership Tiers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Leadership Scale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Leadership Tasks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694" y="1417638"/>
            <a:ext cx="622387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Competence: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Earning Respect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beverly sill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185" y="2691382"/>
            <a:ext cx="1577534" cy="2346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3" descr="CROWLEY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543" y="1845425"/>
            <a:ext cx="1597642" cy="199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Joycelyn_El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5705" y="3984769"/>
            <a:ext cx="2039972" cy="1931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Grant Colf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7270" y="2691382"/>
            <a:ext cx="1564388" cy="234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Competence: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Earning Respect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0416"/>
            <a:ext cx="8229600" cy="1022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“Milan appointed AIDS Director” – July, 1995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http://i.factmonster.com/images/philadelphia-city-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87" y="1433318"/>
            <a:ext cx="4806015" cy="392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Leadership Opportunities: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Management and Accountability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362603" y="5486399"/>
            <a:ext cx="508197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17638"/>
            <a:ext cx="7298575" cy="5440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2125" y="2377440"/>
            <a:ext cx="43486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Leadership Quote:  </a:t>
            </a:r>
          </a:p>
          <a:p>
            <a:pPr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boss drives people; the leader coaches them. The boss depends on authority; the leader on good will. The boss inspires fear; the leader inspires enthusiasm. 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		– </a:t>
            </a:r>
            <a:r>
              <a:rPr lang="en-US" sz="1200" b="1" i="1" dirty="0" smtClean="0">
                <a:solidFill>
                  <a:srgbClr val="002060"/>
                </a:solidFill>
              </a:rPr>
              <a:t>Steve Banhegyi &amp; Associates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Manage and Be Accountable for Resources: Win Them, Don’t Waste Them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Time</a:t>
            </a:r>
            <a:r>
              <a:rPr lang="en-US" dirty="0" smtClean="0">
                <a:solidFill>
                  <a:srgbClr val="002060"/>
                </a:solidFill>
              </a:rPr>
              <a:t> --- give it, and attract others to give it</a:t>
            </a:r>
          </a:p>
          <a:p>
            <a:pPr lvl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Talent</a:t>
            </a:r>
            <a:r>
              <a:rPr lang="en-US" dirty="0" smtClean="0">
                <a:solidFill>
                  <a:srgbClr val="002060"/>
                </a:solidFill>
              </a:rPr>
              <a:t> --- find, employ, deploy, and teach it</a:t>
            </a:r>
          </a:p>
          <a:p>
            <a:pPr lvl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Money</a:t>
            </a:r>
            <a:r>
              <a:rPr lang="en-US" dirty="0" smtClean="0">
                <a:solidFill>
                  <a:srgbClr val="002060"/>
                </a:solidFill>
              </a:rPr>
              <a:t> --- find it, spend it, use it wisely</a:t>
            </a:r>
          </a:p>
          <a:p>
            <a:pPr lvl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Goodwill</a:t>
            </a:r>
            <a:r>
              <a:rPr lang="en-US" dirty="0" smtClean="0">
                <a:solidFill>
                  <a:srgbClr val="002060"/>
                </a:solidFill>
              </a:rPr>
              <a:t> --- cultivate it,  do not abuse it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Management and Accountability: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Content Placeholder 4" descr="richard-nix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9333" y="2002413"/>
            <a:ext cx="1887487" cy="174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33" y="4221540"/>
            <a:ext cx="2481539" cy="21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heila dixon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709" y="4120979"/>
            <a:ext cx="1809922" cy="231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s://encrypted-tbn0.gstatic.com/images?q=tbn:ANd9GcTPdK3Rkx0jA8HFIhIg6dKZscKK0jcFeGyl5CIifCqxZ1pyJc2e_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3826" y="2814091"/>
            <a:ext cx="2466975" cy="1847851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TZAvrxU6TlX-lwJEsYcmY0IV4Sx86DX0-O3CEztDlpsEV-oblZm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53517" y="2262508"/>
            <a:ext cx="2628900" cy="17430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88470" y="1417638"/>
            <a:ext cx="749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9258" y="1417638"/>
            <a:ext cx="8571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en-US" sz="3200" b="1" dirty="0" smtClean="0">
                <a:solidFill>
                  <a:srgbClr val="0070C0"/>
                </a:solidFill>
              </a:rPr>
              <a:t>Leadership Opportunities Won and Wasted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Leadership Peak: Vision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17639"/>
            <a:ext cx="8138160" cy="6272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Vision = future state of being of those you serve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Content Placeholder 7" descr="slid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11362"/>
            <a:ext cx="7298575" cy="484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877" y="2826328"/>
            <a:ext cx="4064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Where there is no vision, the people perish.  </a:t>
            </a:r>
          </a:p>
          <a:p>
            <a:pPr lvl="0" algn="r"/>
            <a:r>
              <a:rPr lang="en-US" b="1" i="1" dirty="0" smtClean="0">
                <a:solidFill>
                  <a:srgbClr val="002060"/>
                </a:solidFill>
              </a:rPr>
              <a:t>Proverbs 29:18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“A leader is a dealer in hope.” </a:t>
            </a:r>
          </a:p>
          <a:p>
            <a:pPr lvl="0" algn="r"/>
            <a:r>
              <a:rPr lang="en-US" b="1" i="1" dirty="0" smtClean="0">
                <a:solidFill>
                  <a:srgbClr val="002060"/>
                </a:solidFill>
              </a:rPr>
              <a:t>Napoleon Bonaparte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Leadership Peak: Vision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I have a dream…..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Vision = A future state of being of those you serve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martin-luther-king-jr-54.jpg"/>
          <p:cNvPicPr>
            <a:picLocks noChangeAspect="1"/>
          </p:cNvPicPr>
          <p:nvPr/>
        </p:nvPicPr>
        <p:blipFill>
          <a:blip r:embed="rId3" cstate="print"/>
          <a:srcRect t="10710" b="5704"/>
          <a:stretch>
            <a:fillRect/>
          </a:stretch>
        </p:blipFill>
        <p:spPr>
          <a:xfrm>
            <a:off x="681491" y="2398222"/>
            <a:ext cx="2210357" cy="274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JohnFKennedy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5930" y="2371042"/>
            <a:ext cx="2298757" cy="276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-David_Satcher3.jpg"/>
          <p:cNvPicPr>
            <a:picLocks noChangeAspect="1"/>
          </p:cNvPicPr>
          <p:nvPr/>
        </p:nvPicPr>
        <p:blipFill>
          <a:blip r:embed="rId5" cstate="print"/>
          <a:srcRect b="4310"/>
          <a:stretch>
            <a:fillRect/>
          </a:stretch>
        </p:blipFill>
        <p:spPr>
          <a:xfrm>
            <a:off x="6004080" y="2353247"/>
            <a:ext cx="1990526" cy="278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Leadership Peak: Vision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“The United States will become a place where new HIV infections are rare and when they do occur, every person regardless of age, gender, race/ethnicity, sexual orientation, gender identity or socio-economic circumstance, will have unfettered access to high quality, life-extending care, free from stigma and discrimination.”</a:t>
            </a:r>
          </a:p>
          <a:p>
            <a:pPr>
              <a:buNone/>
            </a:pPr>
            <a:endParaRPr lang="en-US" dirty="0" smtClean="0">
              <a:solidFill>
                <a:srgbClr val="1A2864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223" y="2872838"/>
            <a:ext cx="2884516" cy="37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CROWLEY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215" y="3204603"/>
            <a:ext cx="2064845" cy="258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Climbing the Leadership Mountain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Picture 5" descr="slide06_PeakOpportu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7638"/>
            <a:ext cx="679946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The Sliding Scale of Leadership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A2864"/>
                </a:solidFill>
                <a:latin typeface="Verdana"/>
                <a:cs typeface="Verdana"/>
              </a:rPr>
              <a:t>                                          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Picture 5" descr="slide05_StrategyExecuti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7638"/>
            <a:ext cx="7315199" cy="5440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2865" y="2543694"/>
            <a:ext cx="4463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Strategy and Execution: </a:t>
            </a:r>
            <a:r>
              <a:rPr lang="en-US" sz="2800" dirty="0" smtClean="0">
                <a:solidFill>
                  <a:srgbClr val="002060"/>
                </a:solidFill>
              </a:rPr>
              <a:t>Responsibilities change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day to day,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moment by moment,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need by need,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task by task.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167" y="235264"/>
            <a:ext cx="9216815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What is Leadership?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" name="Content Placeholder 3" descr="slid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167" y="1378264"/>
            <a:ext cx="5519651" cy="547973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352" y="1845425"/>
            <a:ext cx="4162568" cy="40067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Leadership Quote: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Leadership is not a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position.  You are not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 leader because you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have the title.  Leadership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is something that we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earn from followers on a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day to day basis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		</a:t>
            </a:r>
            <a:r>
              <a:rPr lang="en-US" sz="2600" b="1" i="1" dirty="0" smtClean="0">
                <a:solidFill>
                  <a:srgbClr val="002060"/>
                </a:solidFill>
              </a:rPr>
              <a:t>The EMS Manager   				Newsletter</a:t>
            </a: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The Sliding Scale of Leadership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A2864"/>
                </a:solidFill>
                <a:latin typeface="Verdana"/>
                <a:cs typeface="Verdana"/>
              </a:rPr>
              <a:t>                                          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Picture 5" descr="slide05_StrategyExecuti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24" y="1417638"/>
            <a:ext cx="7315199" cy="5188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2865" y="1600200"/>
            <a:ext cx="4463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Strategy and Execution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cdn-static.cnet.co.uk/i/c/blg/cat/gadgets/obama-r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365" y="2696632"/>
            <a:ext cx="4200436" cy="256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The Sliding Scale of Leadership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A2864"/>
                </a:solidFill>
                <a:latin typeface="Verdana"/>
                <a:cs typeface="Verdana"/>
              </a:rPr>
              <a:t>                                          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Picture 5" descr="slide05_StrategyExecuti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24" y="1417639"/>
            <a:ext cx="7315199" cy="5324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2865" y="1417638"/>
            <a:ext cx="4463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</a:rPr>
              <a:t>Leadership needed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state by state….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s://encrypted-tbn1.gstatic.com/images?q=tbn:ANd9GcQqqODTdXEPkdyH8u1RDjRZuv06oeVwy6XPvZvwcCOn8t3eGA0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5858" y="2544413"/>
            <a:ext cx="2657475" cy="1714500"/>
          </a:xfrm>
          <a:prstGeom prst="rect">
            <a:avLst/>
          </a:prstGeom>
          <a:noFill/>
        </p:spPr>
      </p:pic>
      <p:pic>
        <p:nvPicPr>
          <p:cNvPr id="47108" name="Picture 4" descr="An Affordable Care Act pamphlet is shown. | Reut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8" y="4310072"/>
            <a:ext cx="3214047" cy="174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You Will Climb to the Top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2" descr="C:\Documents and Settings\DPittman\Local Settings\Temporary Internet Files\Content.IE5\NZ8KGDI7\MP9004024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7" y="2360814"/>
            <a:ext cx="3669667" cy="342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3" descr="slide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1258" y="2097524"/>
            <a:ext cx="4272742" cy="368903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7717534" y="2626823"/>
            <a:ext cx="730047" cy="25769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Thank you!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Jesse Milan, Jr., JD </a:t>
            </a:r>
          </a:p>
          <a:p>
            <a:pPr algn="ctr">
              <a:buNone/>
            </a:pPr>
            <a:r>
              <a:rPr lang="en-US" dirty="0" smtClean="0"/>
              <a:t>Altarum Institute Fellow and </a:t>
            </a:r>
          </a:p>
          <a:p>
            <a:pPr algn="ctr">
              <a:buNone/>
            </a:pPr>
            <a:r>
              <a:rPr lang="en-US" dirty="0" smtClean="0"/>
              <a:t>Leadership and Public Health Consultant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jmilanjr@verizon.net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Jesse.Milan@altarum.org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(202) 870-7208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Who Are Leaders?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9" y="1417638"/>
            <a:ext cx="1574570" cy="22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esarChave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9959" y="2242934"/>
            <a:ext cx="1511778" cy="1891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 descr="desmond tutu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601737" y="1520283"/>
            <a:ext cx="1428661" cy="214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enry_fo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5176" y="1763380"/>
            <a:ext cx="1411014" cy="18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Lee-Iacocca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01442" y="3491164"/>
            <a:ext cx="1469359" cy="185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3279" y="3491164"/>
            <a:ext cx="14859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johnnetta-cole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869" y="3201426"/>
            <a:ext cx="1631670" cy="214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Oprah-Winfr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15797" y="1539259"/>
            <a:ext cx="1518829" cy="202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3828" y="4134031"/>
            <a:ext cx="1411963" cy="195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steven-spielber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18451" y="3161021"/>
            <a:ext cx="1297346" cy="194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47674" y="4754043"/>
            <a:ext cx="1263009" cy="18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Alvin Aile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89643" y="5054290"/>
            <a:ext cx="1207272" cy="155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wyger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573" y="5054290"/>
            <a:ext cx="1172255" cy="159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http://images.politico.com/global/2013/04/18/130418_thomas_perez__605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02963" y="4673547"/>
            <a:ext cx="2467838" cy="1336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Leadership Roots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567" y="1828800"/>
            <a:ext cx="1838234" cy="4297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Mission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based in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Passion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Service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417638"/>
            <a:ext cx="6799463" cy="544036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773977" y="5567932"/>
            <a:ext cx="25935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474" y="274638"/>
            <a:ext cx="9242474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What was their passion               and commitment?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M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3029" y="1600200"/>
            <a:ext cx="1895152" cy="258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andh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422" y="1776442"/>
            <a:ext cx="2073238" cy="26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church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041" y="3932479"/>
            <a:ext cx="1574475" cy="212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eight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2245" y="2047812"/>
            <a:ext cx="1627219" cy="213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4889" y="2609454"/>
            <a:ext cx="1895912" cy="1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fdr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2516" y="4457830"/>
            <a:ext cx="1901796" cy="214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 descr="Desmond_Tutu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172245" y="4185187"/>
            <a:ext cx="1432097" cy="207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teven_spielberg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9464" y="4185187"/>
            <a:ext cx="1266444" cy="144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3" y="274638"/>
            <a:ext cx="9455108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Leadership Mission: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i="1" dirty="0" smtClean="0">
                <a:solidFill>
                  <a:schemeClr val="bg1"/>
                </a:solidFill>
              </a:rPr>
              <a:t>Who I am as a leader is…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96" y="1417638"/>
            <a:ext cx="6917471" cy="5188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5497" y="2560319"/>
            <a:ext cx="436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Rooted in Your Personal Passion and Commitment  </a:t>
            </a:r>
          </a:p>
          <a:p>
            <a:pPr lvl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What do you </a:t>
            </a:r>
            <a:r>
              <a:rPr lang="en-US" sz="2400" b="1" u="sng" dirty="0" smtClean="0">
                <a:solidFill>
                  <a:srgbClr val="002060"/>
                </a:solidFill>
              </a:rPr>
              <a:t>do </a:t>
            </a:r>
            <a:r>
              <a:rPr lang="en-US" sz="2400" b="1" dirty="0" smtClean="0">
                <a:solidFill>
                  <a:srgbClr val="002060"/>
                </a:solidFill>
              </a:rPr>
              <a:t>to activate your passion and commitment to serve others?</a:t>
            </a: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Leadership Target: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Whom Do You Serve?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8051" cy="4452363"/>
          </a:xfrm>
        </p:spPr>
        <p:txBody>
          <a:bodyPr/>
          <a:lstStyle/>
          <a:p>
            <a:pPr marL="280988" lvl="0" indent="-280988" defTabSz="9144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SzPct val="9000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ea typeface="Arial" pitchFamily="-111" charset="0"/>
                <a:cs typeface="Arial" pitchFamily="34" charset="0"/>
              </a:rPr>
              <a:t>Leadership Quote: </a:t>
            </a:r>
          </a:p>
          <a:p>
            <a:pPr marL="280988" lvl="0" defTabSz="9144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SzPct val="90000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ea typeface="Arial" pitchFamily="-111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" pitchFamily="-111" charset="0"/>
                <a:cs typeface="Arial" pitchFamily="34" charset="0"/>
              </a:rPr>
              <a:t>If anyone desires to be first, he must be last of all, and servant of all. 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ea typeface="Arial" pitchFamily="-111" charset="0"/>
              <a:cs typeface="Arial" pitchFamily="34" charset="0"/>
            </a:endParaRPr>
          </a:p>
          <a:p>
            <a:pPr marL="280988" lvl="0" indent="-280988" algn="r" defTabSz="9144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rgbClr val="E22E2F"/>
              </a:buClr>
              <a:buSzPct val="90000"/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ea typeface="Arial" pitchFamily="-111" charset="0"/>
                <a:cs typeface="Arial" pitchFamily="34" charset="0"/>
              </a:rPr>
              <a:t>Mark 9:35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Content Placeholder 3" descr="ken l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033" y="2064400"/>
            <a:ext cx="2382459" cy="3145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5694" y="5416326"/>
            <a:ext cx="330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Ken Lay Isn’t Listening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  <a:solidFill>
            <a:srgbClr val="1A286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Who do these leaders serve?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9072"/>
            <a:ext cx="6968608" cy="10070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	</a:t>
            </a:r>
            <a:r>
              <a:rPr lang="en-US" sz="3100" b="1" dirty="0" smtClean="0">
                <a:solidFill>
                  <a:srgbClr val="002060"/>
                </a:solidFill>
              </a:rPr>
              <a:t>Leadership should be born out of the understanding of the needs of those who would be affected by it.  (Marian Anderson) 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4" y="6052564"/>
            <a:ext cx="2071337" cy="55317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queen-elizabet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619" y="1517054"/>
            <a:ext cx="1355924" cy="162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cityhallblog.dallasnews.com/cesar-chav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264" y="1606288"/>
            <a:ext cx="2052779" cy="1539584"/>
          </a:xfrm>
          <a:prstGeom prst="rect">
            <a:avLst/>
          </a:prstGeom>
          <a:noFill/>
        </p:spPr>
      </p:pic>
      <p:pic>
        <p:nvPicPr>
          <p:cNvPr id="7" name="Picture 6" descr="golda_mei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7285" y="1627464"/>
            <a:ext cx="1376583" cy="174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athleen sebeliu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6125" y="1799094"/>
            <a:ext cx="1353068" cy="158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t1.gstatic.com/images?q=tbn:ANd9GcQlOh-hS3Q6lPiuEjOQgns9TsbSMtZFgaMMdRuJMnfHI_M8MERAFaeMGVD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1252" y="3304316"/>
            <a:ext cx="1551647" cy="1703912"/>
          </a:xfrm>
          <a:prstGeom prst="rect">
            <a:avLst/>
          </a:prstGeom>
          <a:noFill/>
        </p:spPr>
      </p:pic>
      <p:pic>
        <p:nvPicPr>
          <p:cNvPr id="10" name="Picture 9" descr="dorothy_heigh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0554" y="3191770"/>
            <a:ext cx="1519215" cy="177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mao-tse-tung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9193" y="1627464"/>
            <a:ext cx="1215288" cy="1757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barack_obama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9286" y="3447876"/>
            <a:ext cx="1798136" cy="134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orazon_Aquino_198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06149" y="3447875"/>
            <a:ext cx="1319659" cy="1671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marian anderson.jpg"/>
          <p:cNvPicPr>
            <a:picLocks noChangeAspect="1"/>
          </p:cNvPicPr>
          <p:nvPr/>
        </p:nvPicPr>
        <p:blipFill>
          <a:blip r:embed="rId12" cstate="print"/>
          <a:srcRect b="4437"/>
          <a:stretch>
            <a:fillRect/>
          </a:stretch>
        </p:blipFill>
        <p:spPr>
          <a:xfrm>
            <a:off x="5696125" y="5800304"/>
            <a:ext cx="725841" cy="925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703</Words>
  <Application>Microsoft Office PowerPoint</Application>
  <PresentationFormat>On-screen Show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Climbing the Leadership Mountain </vt:lpstr>
      <vt:lpstr>What is Leadership?</vt:lpstr>
      <vt:lpstr>Who Are Leaders?</vt:lpstr>
      <vt:lpstr>Leadership Roots</vt:lpstr>
      <vt:lpstr>What was their passion               and commitment?</vt:lpstr>
      <vt:lpstr>Personal Leadership Mission:                    Who I am as a leader is…</vt:lpstr>
      <vt:lpstr>Personal Leadership Target:  Whom Do You Serve? </vt:lpstr>
      <vt:lpstr>Who do these leaders serve?</vt:lpstr>
      <vt:lpstr>What is their personal       leadership mission?</vt:lpstr>
      <vt:lpstr>Personal Leadership Mission:                    Who I am as a leader is…</vt:lpstr>
      <vt:lpstr>Personal Leadership Mission:                    Who I am as a leader is…</vt:lpstr>
      <vt:lpstr>Personal Leadership Mission:                    Who I am as a leader is…</vt:lpstr>
      <vt:lpstr>Leadership Styles</vt:lpstr>
      <vt:lpstr>Leadership style gone wrong…</vt:lpstr>
      <vt:lpstr>Leadership Styles</vt:lpstr>
      <vt:lpstr>Earning Leadership:  Technical Competence = Respect</vt:lpstr>
      <vt:lpstr>Earning Leadership:  Technical Competence</vt:lpstr>
      <vt:lpstr>Achieving Technical Competence:  Work, Work, Work!</vt:lpstr>
      <vt:lpstr>Technical Competence:  Earning Respect</vt:lpstr>
      <vt:lpstr>Technical Competence:  Earning Respect</vt:lpstr>
      <vt:lpstr>Leadership Opportunities:  Management and Accountability</vt:lpstr>
      <vt:lpstr> Manage and Be Accountable for Resources: Win Them, Don’t Waste Them t</vt:lpstr>
      <vt:lpstr> Management and Accountability:  </vt:lpstr>
      <vt:lpstr>Leadership Peak: Vision</vt:lpstr>
      <vt:lpstr>Leadership Peak: Vision</vt:lpstr>
      <vt:lpstr>Leadership Peak: Vision</vt:lpstr>
      <vt:lpstr>Climbing the Leadership Mountain</vt:lpstr>
      <vt:lpstr>The Sliding Scale of Leadership </vt:lpstr>
      <vt:lpstr>The Sliding Scale of Leadership </vt:lpstr>
      <vt:lpstr>The Sliding Scale of Leadership </vt:lpstr>
      <vt:lpstr>You Will Climb to the Top</vt:lpstr>
      <vt:lpstr>Thank you!</vt:lpstr>
    </vt:vector>
  </TitlesOfParts>
  <Company>NASTAD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Whitlock</dc:creator>
  <cp:lastModifiedBy>Jonathan Basilio</cp:lastModifiedBy>
  <cp:revision>77</cp:revision>
  <dcterms:created xsi:type="dcterms:W3CDTF">2013-05-10T16:05:32Z</dcterms:created>
  <dcterms:modified xsi:type="dcterms:W3CDTF">2015-02-26T23:34:15Z</dcterms:modified>
</cp:coreProperties>
</file>