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9" r:id="rId16"/>
    <p:sldId id="272" r:id="rId17"/>
    <p:sldId id="277" r:id="rId18"/>
    <p:sldId id="278"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56" y="6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421E3C-E43F-4695-9C33-6F1988AD7C4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421E3C-E43F-4695-9C33-6F1988AD7C4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421E3C-E43F-4695-9C33-6F1988AD7C4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421E3C-E43F-4695-9C33-6F1988AD7C4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421E3C-E43F-4695-9C33-6F1988AD7C4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421E3C-E43F-4695-9C33-6F1988AD7C49}"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421E3C-E43F-4695-9C33-6F1988AD7C4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421E3C-E43F-4695-9C33-6F1988AD7C4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421E3C-E43F-4695-9C33-6F1988AD7C4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1421E3C-E43F-4695-9C33-6F1988AD7C4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C3A41-7BB1-422D-8060-FAF91E588DAB}" type="datetimeFigureOut">
              <a:rPr lang="en-US" smtClean="0"/>
              <a:t>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421E3C-E43F-4695-9C33-6F1988AD7C4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32C3A41-7BB1-422D-8060-FAF91E588DAB}" type="datetimeFigureOut">
              <a:rPr lang="en-US" smtClean="0"/>
              <a:t>2/26/2015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1421E3C-E43F-4695-9C33-6F1988AD7C4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Cultural Competency</a:t>
            </a:r>
            <a:endParaRPr lang="en-US" dirty="0"/>
          </a:p>
        </p:txBody>
      </p:sp>
      <p:sp>
        <p:nvSpPr>
          <p:cNvPr id="3" name="Subtitle 2"/>
          <p:cNvSpPr>
            <a:spLocks noGrp="1"/>
          </p:cNvSpPr>
          <p:nvPr>
            <p:ph type="subTitle" idx="1"/>
          </p:nvPr>
        </p:nvSpPr>
        <p:spPr/>
        <p:txBody>
          <a:bodyPr/>
          <a:lstStyle/>
          <a:p>
            <a:r>
              <a:rPr lang="en-US" b="1" dirty="0" smtClean="0"/>
              <a:t>NASTAD Minority Leadership Program</a:t>
            </a:r>
          </a:p>
          <a:p>
            <a:endParaRPr lang="en-US" dirty="0"/>
          </a:p>
        </p:txBody>
      </p:sp>
    </p:spTree>
    <p:extLst>
      <p:ext uri="{BB962C8B-B14F-4D97-AF65-F5344CB8AC3E}">
        <p14:creationId xmlns:p14="http://schemas.microsoft.com/office/powerpoint/2010/main" val="405286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then, is cultural competency?</a:t>
            </a:r>
            <a:endParaRPr lang="en-US" dirty="0"/>
          </a:p>
        </p:txBody>
      </p:sp>
      <p:sp>
        <p:nvSpPr>
          <p:cNvPr id="3" name="Content Placeholder 2"/>
          <p:cNvSpPr>
            <a:spLocks noGrp="1"/>
          </p:cNvSpPr>
          <p:nvPr>
            <p:ph idx="1"/>
          </p:nvPr>
        </p:nvSpPr>
        <p:spPr/>
        <p:txBody>
          <a:bodyPr>
            <a:noAutofit/>
          </a:bodyPr>
          <a:lstStyle/>
          <a:p>
            <a:r>
              <a:rPr lang="en-US" sz="3200" dirty="0" smtClean="0"/>
              <a:t>Cultural humility.</a:t>
            </a:r>
          </a:p>
          <a:p>
            <a:r>
              <a:rPr lang="en-US" sz="3200" dirty="0" smtClean="0"/>
              <a:t>Effective intercultural communication in work environments and the community.</a:t>
            </a:r>
          </a:p>
          <a:p>
            <a:r>
              <a:rPr lang="en-US" sz="3200" dirty="0" smtClean="0"/>
              <a:t>Multi-lingual vs. Bilingual.</a:t>
            </a:r>
          </a:p>
          <a:p>
            <a:r>
              <a:rPr lang="en-US" sz="3200" dirty="0" smtClean="0"/>
              <a:t>Axes of cultural conflict? What are they?</a:t>
            </a:r>
            <a:endParaRPr lang="en-US" sz="3200" dirty="0"/>
          </a:p>
        </p:txBody>
      </p:sp>
    </p:spTree>
    <p:extLst>
      <p:ext uri="{BB962C8B-B14F-4D97-AF65-F5344CB8AC3E}">
        <p14:creationId xmlns:p14="http://schemas.microsoft.com/office/powerpoint/2010/main" val="17918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Work!</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Please discuss moments you have confronted in your capacity as public health professionals/leaders where cultural competency was present AND when it was not. Choose two examples for group sharing.</a:t>
            </a:r>
            <a:endParaRPr lang="en-US" sz="3200" dirty="0"/>
          </a:p>
        </p:txBody>
      </p:sp>
    </p:spTree>
    <p:extLst>
      <p:ext uri="{BB962C8B-B14F-4D97-AF65-F5344CB8AC3E}">
        <p14:creationId xmlns:p14="http://schemas.microsoft.com/office/powerpoint/2010/main" val="3072307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Burning Question for Minority PH Leaders:</a:t>
            </a:r>
            <a:endParaRPr lang="en-US" dirty="0"/>
          </a:p>
        </p:txBody>
      </p:sp>
      <p:sp>
        <p:nvSpPr>
          <p:cNvPr id="3" name="Content Placeholder 2"/>
          <p:cNvSpPr>
            <a:spLocks noGrp="1"/>
          </p:cNvSpPr>
          <p:nvPr>
            <p:ph idx="1"/>
          </p:nvPr>
        </p:nvSpPr>
        <p:spPr/>
        <p:txBody>
          <a:bodyPr>
            <a:normAutofit fontScale="92500" lnSpcReduction="10000"/>
          </a:bodyPr>
          <a:lstStyle/>
          <a:p>
            <a:r>
              <a:rPr lang="en-US" sz="4400" dirty="0" smtClean="0"/>
              <a:t>Why should I, as a __________ (fill in the blank), be trained in cultural competency? Isn’t that more for the people from the dominant group?</a:t>
            </a:r>
            <a:endParaRPr lang="en-US" sz="4400" dirty="0"/>
          </a:p>
        </p:txBody>
      </p:sp>
    </p:spTree>
    <p:extLst>
      <p:ext uri="{BB962C8B-B14F-4D97-AF65-F5344CB8AC3E}">
        <p14:creationId xmlns:p14="http://schemas.microsoft.com/office/powerpoint/2010/main" val="1053827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know you are in the US when…</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There are 2 great myths/beliefs that undergird American culture: 1) everybody is middle-class or wants to be, and 2) “white” folks have no discernible culture --- whiteness as default or background culture.</a:t>
            </a:r>
            <a:endParaRPr lang="en-US" sz="3200" dirty="0"/>
          </a:p>
        </p:txBody>
      </p:sp>
    </p:spTree>
    <p:extLst>
      <p:ext uri="{BB962C8B-B14F-4D97-AF65-F5344CB8AC3E}">
        <p14:creationId xmlns:p14="http://schemas.microsoft.com/office/powerpoint/2010/main" val="1101195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r>
              <a:rPr lang="en-US" sz="3600" dirty="0" smtClean="0"/>
              <a:t>	  A few things to consider.</a:t>
            </a:r>
            <a:endParaRPr lang="en-US" sz="3600" dirty="0"/>
          </a:p>
        </p:txBody>
      </p:sp>
      <p:sp>
        <p:nvSpPr>
          <p:cNvPr id="3" name="Content Placeholder 2"/>
          <p:cNvSpPr>
            <a:spLocks noGrp="1"/>
          </p:cNvSpPr>
          <p:nvPr>
            <p:ph idx="1"/>
          </p:nvPr>
        </p:nvSpPr>
        <p:spPr>
          <a:xfrm>
            <a:off x="762000" y="1143000"/>
            <a:ext cx="7520940" cy="3579849"/>
          </a:xfrm>
        </p:spPr>
        <p:txBody>
          <a:bodyPr>
            <a:normAutofit fontScale="77500" lnSpcReduction="20000"/>
          </a:bodyPr>
          <a:lstStyle/>
          <a:p>
            <a:r>
              <a:rPr lang="en-US" sz="4400" dirty="0" smtClean="0"/>
              <a:t>Professionalization is a cultural practice &amp; a form of class power.</a:t>
            </a:r>
          </a:p>
          <a:p>
            <a:r>
              <a:rPr lang="en-US" sz="4400" dirty="0" smtClean="0"/>
              <a:t>The shadow of Tuskegee.</a:t>
            </a:r>
          </a:p>
          <a:p>
            <a:r>
              <a:rPr lang="en-US" sz="4400" dirty="0" smtClean="0"/>
              <a:t>Nativism is alive and well in the US.</a:t>
            </a:r>
          </a:p>
          <a:p>
            <a:r>
              <a:rPr lang="en-US" sz="4400" dirty="0" smtClean="0"/>
              <a:t>Anti-government ideologies undermine the legitimacy of PH efforts in the long run.</a:t>
            </a:r>
            <a:endParaRPr lang="en-US" sz="4400" dirty="0"/>
          </a:p>
        </p:txBody>
      </p:sp>
    </p:spTree>
    <p:extLst>
      <p:ext uri="{BB962C8B-B14F-4D97-AF65-F5344CB8AC3E}">
        <p14:creationId xmlns:p14="http://schemas.microsoft.com/office/powerpoint/2010/main" val="3976774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Key Practice of Leaders: listening</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sz="2000" dirty="0" smtClean="0"/>
              <a:t>“Listening is a rare habit among human beings. You cannot listen to the word another is speaking if you are preoccupied with your appearance or impressing the other, or if you are trying to decide what you are going to say when the other stops talking, or if you are debating about whether the word being spoken is true or relevant or agreeable. Such matters have their place, but only after listening to the word as the word is being uttered. Listening in other words is a primitive act of love, in which a person gives him[her]self to another’s word, making him[her]self accessible and vulnerable to that word” William Stringfellow, 1967</a:t>
            </a:r>
            <a:r>
              <a:rPr lang="en-US" dirty="0" smtClean="0"/>
              <a:t>.</a:t>
            </a:r>
            <a:endParaRPr lang="en-US" dirty="0"/>
          </a:p>
        </p:txBody>
      </p:sp>
    </p:spTree>
    <p:extLst>
      <p:ext uri="{BB962C8B-B14F-4D97-AF65-F5344CB8AC3E}">
        <p14:creationId xmlns:p14="http://schemas.microsoft.com/office/powerpoint/2010/main" val="442250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Words on Grassroots Leadership</a:t>
            </a:r>
            <a:endParaRPr lang="en-US" dirty="0"/>
          </a:p>
        </p:txBody>
      </p:sp>
      <p:sp>
        <p:nvSpPr>
          <p:cNvPr id="3" name="Content Placeholder 2"/>
          <p:cNvSpPr>
            <a:spLocks noGrp="1"/>
          </p:cNvSpPr>
          <p:nvPr>
            <p:ph idx="1"/>
          </p:nvPr>
        </p:nvSpPr>
        <p:spPr/>
        <p:txBody>
          <a:bodyPr>
            <a:normAutofit fontScale="85000" lnSpcReduction="20000"/>
          </a:bodyPr>
          <a:lstStyle/>
          <a:p>
            <a:r>
              <a:rPr lang="en-US" sz="4000" dirty="0" smtClean="0"/>
              <a:t>Ethical leadership is collective, intergenerational, democratic, and willing to give up power.</a:t>
            </a:r>
          </a:p>
          <a:p>
            <a:r>
              <a:rPr lang="en-US" sz="4000" dirty="0" smtClean="0"/>
              <a:t>Effective leadership is literate in multiple cultures and knows how to use the symbolic and shared nature of culture to develop PH interventions.</a:t>
            </a:r>
            <a:endParaRPr lang="en-US" sz="4000" dirty="0"/>
          </a:p>
        </p:txBody>
      </p:sp>
    </p:spTree>
    <p:extLst>
      <p:ext uri="{BB962C8B-B14F-4D97-AF65-F5344CB8AC3E}">
        <p14:creationId xmlns:p14="http://schemas.microsoft.com/office/powerpoint/2010/main" val="1408594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in Bureaucracies is Different</a:t>
            </a:r>
            <a:endParaRPr lang="en-US" dirty="0"/>
          </a:p>
        </p:txBody>
      </p:sp>
      <p:sp>
        <p:nvSpPr>
          <p:cNvPr id="3" name="Content Placeholder 2"/>
          <p:cNvSpPr>
            <a:spLocks noGrp="1"/>
          </p:cNvSpPr>
          <p:nvPr>
            <p:ph idx="1"/>
          </p:nvPr>
        </p:nvSpPr>
        <p:spPr/>
        <p:txBody>
          <a:bodyPr>
            <a:noAutofit/>
          </a:bodyPr>
          <a:lstStyle/>
          <a:p>
            <a:r>
              <a:rPr lang="en-US" sz="3200" dirty="0" smtClean="0"/>
              <a:t>One has to be alert to internal contradictions that create space for alternative approaches AND mentoring younger colleagues and learning to relate to veterans in the field are key to constructing constituencies for these “outside of the box” approaches. </a:t>
            </a:r>
            <a:endParaRPr lang="en-US" sz="3200" dirty="0"/>
          </a:p>
        </p:txBody>
      </p:sp>
    </p:spTree>
    <p:extLst>
      <p:ext uri="{BB962C8B-B14F-4D97-AF65-F5344CB8AC3E}">
        <p14:creationId xmlns:p14="http://schemas.microsoft.com/office/powerpoint/2010/main" val="3133889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Energizing Situations &amp; People</a:t>
            </a:r>
            <a:endParaRPr lang="en-US" dirty="0"/>
          </a:p>
        </p:txBody>
      </p:sp>
      <p:sp>
        <p:nvSpPr>
          <p:cNvPr id="3" name="Content Placeholder 2"/>
          <p:cNvSpPr>
            <a:spLocks noGrp="1"/>
          </p:cNvSpPr>
          <p:nvPr>
            <p:ph idx="1"/>
          </p:nvPr>
        </p:nvSpPr>
        <p:spPr/>
        <p:txBody>
          <a:bodyPr>
            <a:noAutofit/>
          </a:bodyPr>
          <a:lstStyle/>
          <a:p>
            <a:r>
              <a:rPr lang="en-US" sz="2400" dirty="0" smtClean="0"/>
              <a:t>“</a:t>
            </a:r>
            <a:r>
              <a:rPr lang="en-US" sz="2000" dirty="0" smtClean="0"/>
              <a:t>The leaders that I have learned from most seem to have certain knacks. They </a:t>
            </a:r>
            <a:r>
              <a:rPr lang="en-US" sz="2000" b="0" i="1" dirty="0" smtClean="0"/>
              <a:t>focus attention</a:t>
            </a:r>
            <a:r>
              <a:rPr lang="en-US" sz="2000" dirty="0" smtClean="0"/>
              <a:t> on valued aspirations. They </a:t>
            </a:r>
            <a:r>
              <a:rPr lang="en-US" sz="2000" b="0" i="1" dirty="0" smtClean="0"/>
              <a:t>mobilize energy </a:t>
            </a:r>
            <a:r>
              <a:rPr lang="en-US" sz="2000" dirty="0" smtClean="0"/>
              <a:t>by involving others. The </a:t>
            </a:r>
            <a:r>
              <a:rPr lang="en-US" sz="2000" b="0" i="1" dirty="0" smtClean="0"/>
              <a:t>face the unknown</a:t>
            </a:r>
            <a:r>
              <a:rPr lang="en-US" sz="2000" dirty="0" smtClean="0"/>
              <a:t> without answers … They focus on </a:t>
            </a:r>
            <a:r>
              <a:rPr lang="en-US" sz="2000" i="1" dirty="0" smtClean="0"/>
              <a:t>ENACTING </a:t>
            </a:r>
            <a:r>
              <a:rPr lang="en-US" sz="2000" dirty="0" smtClean="0"/>
              <a:t>dignity, meaning, and community by involving people in the kind of learning required to navigate permanent whitewater (p,263).” Marvin R. Weisbord</a:t>
            </a:r>
            <a:r>
              <a:rPr lang="en-US" sz="2000" i="1" dirty="0" smtClean="0"/>
              <a:t>, </a:t>
            </a:r>
            <a:r>
              <a:rPr lang="en-US" sz="2000" i="1" u="sng" dirty="0" smtClean="0"/>
              <a:t>Productive Workplaces: Organizing &amp; Managing for Dignity, Meaning, and Communit</a:t>
            </a:r>
            <a:r>
              <a:rPr lang="en-US" sz="2000" u="sng" dirty="0" smtClean="0"/>
              <a:t>y</a:t>
            </a:r>
            <a:r>
              <a:rPr lang="en-US" sz="2000" dirty="0" smtClean="0"/>
              <a:t>.</a:t>
            </a:r>
            <a:endParaRPr lang="en-US" sz="2000" u="sng" dirty="0"/>
          </a:p>
        </p:txBody>
      </p:sp>
    </p:spTree>
    <p:extLst>
      <p:ext uri="{BB962C8B-B14F-4D97-AF65-F5344CB8AC3E}">
        <p14:creationId xmlns:p14="http://schemas.microsoft.com/office/powerpoint/2010/main" val="2977682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Public Health?</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4400" dirty="0" smtClean="0"/>
              <a:t>Intravention Vs. Intervention</a:t>
            </a:r>
          </a:p>
          <a:p>
            <a:r>
              <a:rPr lang="en-US" sz="4400" dirty="0" smtClean="0"/>
              <a:t>Farewell to a deficit model of public health.</a:t>
            </a:r>
            <a:endParaRPr lang="en-US" sz="4400" dirty="0"/>
          </a:p>
        </p:txBody>
      </p:sp>
    </p:spTree>
    <p:extLst>
      <p:ext uri="{BB962C8B-B14F-4D97-AF65-F5344CB8AC3E}">
        <p14:creationId xmlns:p14="http://schemas.microsoft.com/office/powerpoint/2010/main" val="329332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5962"/>
          </a:xfrm>
        </p:spPr>
        <p:txBody>
          <a:bodyPr>
            <a:normAutofit/>
          </a:bodyPr>
          <a:lstStyle/>
          <a:p>
            <a:r>
              <a:rPr lang="en-US" dirty="0" smtClean="0"/>
              <a:t>Edgar Rivera Colón, PhD</a:t>
            </a:r>
            <a:br>
              <a:rPr lang="en-US" dirty="0" smtClean="0"/>
            </a:br>
            <a:r>
              <a:rPr lang="en-US" dirty="0" smtClean="0"/>
              <a:t/>
            </a:r>
            <a:br>
              <a:rPr lang="en-US" dirty="0" smtClean="0"/>
            </a:br>
            <a:r>
              <a:rPr lang="en-US" dirty="0" smtClean="0"/>
              <a:t>Columbia University, Narrative Medicine Program </a:t>
            </a:r>
            <a:br>
              <a:rPr lang="en-US" dirty="0" smtClean="0"/>
            </a:br>
            <a:r>
              <a:rPr lang="en-US" dirty="0"/>
              <a:t/>
            </a:r>
            <a:br>
              <a:rPr lang="en-US" dirty="0"/>
            </a:br>
            <a:r>
              <a:rPr lang="en-US" dirty="0" smtClean="0"/>
              <a:t>Sarah Lawrence College, Visiting Professor in Lesbian, Gay, Bisexual &amp; Transgender Studies</a:t>
            </a:r>
            <a:endParaRPr lang="en-US" dirty="0"/>
          </a:p>
        </p:txBody>
      </p:sp>
    </p:spTree>
    <p:extLst>
      <p:ext uri="{BB962C8B-B14F-4D97-AF65-F5344CB8AC3E}">
        <p14:creationId xmlns:p14="http://schemas.microsoft.com/office/powerpoint/2010/main" val="3057262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Final Thoughts</a:t>
            </a:r>
            <a:endParaRPr lang="en-US" dirty="0"/>
          </a:p>
        </p:txBody>
      </p:sp>
      <p:sp>
        <p:nvSpPr>
          <p:cNvPr id="3" name="Content Placeholder 2"/>
          <p:cNvSpPr>
            <a:spLocks noGrp="1"/>
          </p:cNvSpPr>
          <p:nvPr>
            <p:ph idx="1"/>
          </p:nvPr>
        </p:nvSpPr>
        <p:spPr/>
        <p:txBody>
          <a:bodyPr>
            <a:normAutofit fontScale="62500" lnSpcReduction="20000"/>
          </a:bodyPr>
          <a:lstStyle/>
          <a:p>
            <a:r>
              <a:rPr lang="en-US" sz="4000" dirty="0" smtClean="0"/>
              <a:t>	Unity is base on shared, concrete needs (Samuel Sanchez).</a:t>
            </a:r>
          </a:p>
          <a:p>
            <a:endParaRPr lang="fr-FR" sz="4000" dirty="0" smtClean="0"/>
          </a:p>
          <a:p>
            <a:r>
              <a:rPr lang="fr-FR" sz="4000" dirty="0" smtClean="0"/>
              <a:t>	Always bear </a:t>
            </a:r>
            <a:r>
              <a:rPr lang="fr-FR" sz="4000" dirty="0"/>
              <a:t>in mind that people are not fighting for ideas, for the things in anyone’s head. They are fighting to win material benefits, to live better and in peace, to see their lives go forward, to guarantee the future of their </a:t>
            </a:r>
            <a:r>
              <a:rPr lang="fr-FR" sz="4000" dirty="0" smtClean="0"/>
              <a:t>children</a:t>
            </a:r>
            <a:r>
              <a:rPr lang="fr-FR" sz="4000" i="1" dirty="0" smtClean="0"/>
              <a:t> </a:t>
            </a:r>
            <a:r>
              <a:rPr lang="fr-FR" sz="4000" dirty="0" smtClean="0"/>
              <a:t>(Amilcar Cabral</a:t>
            </a:r>
            <a:r>
              <a:rPr lang="fr-FR" sz="4000" dirty="0"/>
              <a:t>).</a:t>
            </a:r>
            <a:endParaRPr lang="en-US" sz="4000" dirty="0"/>
          </a:p>
          <a:p>
            <a:endParaRPr lang="en-US" sz="4000" dirty="0"/>
          </a:p>
        </p:txBody>
      </p:sp>
    </p:spTree>
    <p:extLst>
      <p:ext uri="{BB962C8B-B14F-4D97-AF65-F5344CB8AC3E}">
        <p14:creationId xmlns:p14="http://schemas.microsoft.com/office/powerpoint/2010/main" val="3840961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Final Thoughts Continued</a:t>
            </a:r>
            <a:endParaRPr lang="en-US" dirty="0"/>
          </a:p>
        </p:txBody>
      </p:sp>
      <p:sp>
        <p:nvSpPr>
          <p:cNvPr id="3" name="Content Placeholder 2"/>
          <p:cNvSpPr>
            <a:spLocks noGrp="1"/>
          </p:cNvSpPr>
          <p:nvPr>
            <p:ph idx="1"/>
          </p:nvPr>
        </p:nvSpPr>
        <p:spPr/>
        <p:txBody>
          <a:bodyPr>
            <a:normAutofit fontScale="77500" lnSpcReduction="20000"/>
          </a:bodyPr>
          <a:lstStyle/>
          <a:p>
            <a:r>
              <a:rPr lang="en-US" sz="4400" dirty="0" smtClean="0"/>
              <a:t>Effective leaders know how to facilitate community processes of empowerment such that shared needs can be understood through the language of culture. Culture can be a tool for moving our folks forward.</a:t>
            </a:r>
            <a:endParaRPr lang="en-US" sz="4400" dirty="0"/>
          </a:p>
        </p:txBody>
      </p:sp>
    </p:spTree>
    <p:extLst>
      <p:ext uri="{BB962C8B-B14F-4D97-AF65-F5344CB8AC3E}">
        <p14:creationId xmlns:p14="http://schemas.microsoft.com/office/powerpoint/2010/main" val="1397444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Thank You!</a:t>
            </a:r>
            <a:endParaRPr lang="en-US" dirty="0"/>
          </a:p>
        </p:txBody>
      </p:sp>
      <p:sp>
        <p:nvSpPr>
          <p:cNvPr id="3" name="Content Placeholder 2"/>
          <p:cNvSpPr>
            <a:spLocks noGrp="1"/>
          </p:cNvSpPr>
          <p:nvPr>
            <p:ph idx="1"/>
          </p:nvPr>
        </p:nvSpPr>
        <p:spPr/>
        <p:txBody>
          <a:bodyPr>
            <a:normAutofit/>
          </a:bodyPr>
          <a:lstStyle/>
          <a:p>
            <a:pPr marL="0" indent="0">
              <a:buNone/>
            </a:pPr>
            <a:endParaRPr lang="en-US" sz="4000" dirty="0" smtClean="0"/>
          </a:p>
          <a:p>
            <a:pPr marL="0" indent="0">
              <a:buNone/>
            </a:pPr>
            <a:r>
              <a:rPr lang="en-US" sz="4000" dirty="0" smtClean="0"/>
              <a:t>Edgar Rivera Colón, PhD</a:t>
            </a:r>
            <a:br>
              <a:rPr lang="en-US" sz="4000" dirty="0" smtClean="0"/>
            </a:br>
            <a:r>
              <a:rPr lang="en-US" sz="4000" dirty="0" smtClean="0"/>
              <a:t>Email:chaco64@yahoo.com</a:t>
            </a:r>
            <a:endParaRPr lang="en-US" sz="4000" b="0" dirty="0" smtClean="0"/>
          </a:p>
          <a:p>
            <a:pPr marL="0" indent="0">
              <a:buNone/>
            </a:pPr>
            <a:r>
              <a:rPr lang="en-US" sz="4000" dirty="0" smtClean="0"/>
              <a:t>Cell: 551 208-4948</a:t>
            </a:r>
            <a:endParaRPr lang="en-US" sz="4000" dirty="0"/>
          </a:p>
        </p:txBody>
      </p:sp>
    </p:spTree>
    <p:extLst>
      <p:ext uri="{BB962C8B-B14F-4D97-AF65-F5344CB8AC3E}">
        <p14:creationId xmlns:p14="http://schemas.microsoft.com/office/powerpoint/2010/main" val="35933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cultural competency?</a:t>
            </a:r>
            <a:endParaRPr lang="en-US" dirty="0"/>
          </a:p>
        </p:txBody>
      </p:sp>
      <p:sp>
        <p:nvSpPr>
          <p:cNvPr id="3" name="Content Placeholder 2"/>
          <p:cNvSpPr>
            <a:spLocks noGrp="1"/>
          </p:cNvSpPr>
          <p:nvPr>
            <p:ph idx="1"/>
          </p:nvPr>
        </p:nvSpPr>
        <p:spPr>
          <a:xfrm>
            <a:off x="762000" y="990600"/>
            <a:ext cx="7520940" cy="3579849"/>
          </a:xfrm>
        </p:spPr>
        <p:txBody>
          <a:bodyPr>
            <a:normAutofit/>
          </a:bodyPr>
          <a:lstStyle/>
          <a:p>
            <a:r>
              <a:rPr lang="en-US" sz="2800" dirty="0" smtClean="0"/>
              <a:t>Are we putting the cart before the horse by asking this question?</a:t>
            </a:r>
          </a:p>
          <a:p>
            <a:r>
              <a:rPr lang="en-US" sz="2800" dirty="0" smtClean="0"/>
              <a:t>What’s the prior necessary question: what is culture?</a:t>
            </a:r>
          </a:p>
          <a:p>
            <a:r>
              <a:rPr lang="en-US" sz="2800" dirty="0" smtClean="0"/>
              <a:t>Hmmm … I bet all of you would like a cultural anthropologist to tell you what that means? DON’T YA?!!! ME TOO! </a:t>
            </a:r>
            <a:r>
              <a:rPr lang="en-US" sz="2800" dirty="0" smtClean="0">
                <a:sym typeface="Wingdings" pitchFamily="2" charset="2"/>
              </a:rPr>
              <a:t></a:t>
            </a:r>
            <a:endParaRPr lang="en-US" sz="2800" dirty="0"/>
          </a:p>
        </p:txBody>
      </p:sp>
    </p:spTree>
    <p:extLst>
      <p:ext uri="{BB962C8B-B14F-4D97-AF65-F5344CB8AC3E}">
        <p14:creationId xmlns:p14="http://schemas.microsoft.com/office/powerpoint/2010/main" val="2000811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As we say in the South Bronx:</a:t>
            </a:r>
            <a:endParaRPr lang="en-US" dirty="0"/>
          </a:p>
        </p:txBody>
      </p:sp>
      <p:sp>
        <p:nvSpPr>
          <p:cNvPr id="3" name="Content Placeholder 2"/>
          <p:cNvSpPr>
            <a:spLocks noGrp="1"/>
          </p:cNvSpPr>
          <p:nvPr>
            <p:ph idx="1"/>
          </p:nvPr>
        </p:nvSpPr>
        <p:spPr>
          <a:xfrm>
            <a:off x="838200" y="1066800"/>
            <a:ext cx="7520940" cy="3579849"/>
          </a:xfrm>
        </p:spPr>
        <p:txBody>
          <a:bodyPr>
            <a:normAutofit lnSpcReduction="10000"/>
          </a:bodyPr>
          <a:lstStyle/>
          <a:p>
            <a:r>
              <a:rPr lang="en-US" sz="2400" dirty="0" smtClean="0"/>
              <a:t>“You got use what you have to get what you want.”</a:t>
            </a:r>
          </a:p>
          <a:p>
            <a:endParaRPr lang="en-US" sz="2400" dirty="0" smtClean="0"/>
          </a:p>
          <a:p>
            <a:r>
              <a:rPr lang="en-US" sz="2400" dirty="0" smtClean="0"/>
              <a:t>Break out session &amp; flip chart time:</a:t>
            </a:r>
          </a:p>
          <a:p>
            <a:endParaRPr lang="en-US" sz="2400" dirty="0" smtClean="0"/>
          </a:p>
          <a:p>
            <a:r>
              <a:rPr lang="en-US" sz="2400" dirty="0" smtClean="0"/>
              <a:t>Please answer individually the following question:</a:t>
            </a:r>
          </a:p>
          <a:p>
            <a:endParaRPr lang="en-US" sz="2400" dirty="0" smtClean="0"/>
          </a:p>
          <a:p>
            <a:r>
              <a:rPr lang="en-US" sz="2400" dirty="0" smtClean="0"/>
              <a:t>WHAT 5 CULTURES DO YOU BELONG TO?</a:t>
            </a:r>
            <a:endParaRPr lang="en-US" sz="2400" dirty="0"/>
          </a:p>
        </p:txBody>
      </p:sp>
    </p:spTree>
    <p:extLst>
      <p:ext uri="{BB962C8B-B14F-4D97-AF65-F5344CB8AC3E}">
        <p14:creationId xmlns:p14="http://schemas.microsoft.com/office/powerpoint/2010/main" val="2252835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Ye Olde School Definition</a:t>
            </a:r>
            <a:endParaRPr lang="en-US" dirty="0"/>
          </a:p>
        </p:txBody>
      </p:sp>
      <p:sp>
        <p:nvSpPr>
          <p:cNvPr id="3" name="Content Placeholder 2"/>
          <p:cNvSpPr>
            <a:spLocks noGrp="1"/>
          </p:cNvSpPr>
          <p:nvPr>
            <p:ph idx="1"/>
          </p:nvPr>
        </p:nvSpPr>
        <p:spPr>
          <a:xfrm>
            <a:off x="822960" y="990600"/>
            <a:ext cx="7520940" cy="3579849"/>
          </a:xfrm>
        </p:spPr>
        <p:txBody>
          <a:bodyPr>
            <a:normAutofit fontScale="92500" lnSpcReduction="20000"/>
          </a:bodyPr>
          <a:lstStyle/>
          <a:p>
            <a:r>
              <a:rPr lang="en-US" sz="4000" dirty="0" smtClean="0"/>
              <a:t>“Culture … is that complex whole which includes knowledge, belief, arts, morals, law, custom and any other capabilities and habits acquired by man as a member of society. “ Sir Edward Tylor.</a:t>
            </a:r>
            <a:endParaRPr lang="en-US" sz="4000" dirty="0"/>
          </a:p>
        </p:txBody>
      </p:sp>
    </p:spTree>
    <p:extLst>
      <p:ext uri="{BB962C8B-B14F-4D97-AF65-F5344CB8AC3E}">
        <p14:creationId xmlns:p14="http://schemas.microsoft.com/office/powerpoint/2010/main" val="2989306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Sir Edward, but …</a:t>
            </a:r>
            <a:endParaRPr lang="en-US" dirty="0"/>
          </a:p>
        </p:txBody>
      </p:sp>
      <p:sp>
        <p:nvSpPr>
          <p:cNvPr id="3" name="Content Placeholder 2"/>
          <p:cNvSpPr>
            <a:spLocks noGrp="1"/>
          </p:cNvSpPr>
          <p:nvPr>
            <p:ph idx="1"/>
          </p:nvPr>
        </p:nvSpPr>
        <p:spPr/>
        <p:txBody>
          <a:bodyPr>
            <a:normAutofit/>
          </a:bodyPr>
          <a:lstStyle/>
          <a:p>
            <a:r>
              <a:rPr lang="en-US" sz="4400" dirty="0" smtClean="0"/>
              <a:t>What’s missing from this definition?</a:t>
            </a:r>
          </a:p>
          <a:p>
            <a:r>
              <a:rPr lang="en-US" sz="4400" dirty="0" smtClean="0"/>
              <a:t>Is anything missing from this definition? </a:t>
            </a:r>
            <a:r>
              <a:rPr lang="en-US" sz="4400" dirty="0" smtClean="0">
                <a:sym typeface="Wingdings" pitchFamily="2" charset="2"/>
              </a:rPr>
              <a:t></a:t>
            </a:r>
            <a:endParaRPr lang="en-US" sz="4400" dirty="0"/>
          </a:p>
        </p:txBody>
      </p:sp>
    </p:spTree>
    <p:extLst>
      <p:ext uri="{BB962C8B-B14F-4D97-AF65-F5344CB8AC3E}">
        <p14:creationId xmlns:p14="http://schemas.microsoft.com/office/powerpoint/2010/main" val="914265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School Definition</a:t>
            </a:r>
            <a:endParaRPr lang="en-US" dirty="0"/>
          </a:p>
        </p:txBody>
      </p:sp>
      <p:sp>
        <p:nvSpPr>
          <p:cNvPr id="3" name="Content Placeholder 2"/>
          <p:cNvSpPr>
            <a:spLocks noGrp="1"/>
          </p:cNvSpPr>
          <p:nvPr>
            <p:ph idx="1"/>
          </p:nvPr>
        </p:nvSpPr>
        <p:spPr/>
        <p:txBody>
          <a:bodyPr>
            <a:normAutofit fontScale="85000" lnSpcReduction="10000"/>
          </a:bodyPr>
          <a:lstStyle/>
          <a:p>
            <a:r>
              <a:rPr lang="en-US" sz="4400" dirty="0" smtClean="0"/>
              <a:t>“A distinctly human practice/adaptive mechanism </a:t>
            </a:r>
            <a:r>
              <a:rPr lang="en-US" sz="2800" dirty="0" smtClean="0"/>
              <a:t>that</a:t>
            </a:r>
            <a:r>
              <a:rPr lang="en-US" sz="4400" dirty="0" smtClean="0"/>
              <a:t> is transmitted through learning, traditions and customs that govern behaviors &amp; </a:t>
            </a:r>
            <a:r>
              <a:rPr lang="en-US" sz="2800" dirty="0" smtClean="0"/>
              <a:t>beliefs</a:t>
            </a:r>
            <a:r>
              <a:rPr lang="en-US" sz="4400" dirty="0" smtClean="0"/>
              <a:t>.” CP Kottak, 2008.</a:t>
            </a:r>
            <a:endParaRPr lang="en-US" sz="4400" dirty="0"/>
          </a:p>
        </p:txBody>
      </p:sp>
    </p:spTree>
    <p:extLst>
      <p:ext uri="{BB962C8B-B14F-4D97-AF65-F5344CB8AC3E}">
        <p14:creationId xmlns:p14="http://schemas.microsoft.com/office/powerpoint/2010/main" val="281559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Culture</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Culture is …</a:t>
            </a:r>
          </a:p>
          <a:p>
            <a:r>
              <a:rPr lang="en-US" sz="3200" dirty="0" smtClean="0"/>
              <a:t>Learned</a:t>
            </a:r>
          </a:p>
          <a:p>
            <a:r>
              <a:rPr lang="en-US" sz="3200" dirty="0" smtClean="0"/>
              <a:t>Shared </a:t>
            </a:r>
          </a:p>
          <a:p>
            <a:r>
              <a:rPr lang="en-US" sz="3200" dirty="0" smtClean="0"/>
              <a:t>Symbolic</a:t>
            </a:r>
          </a:p>
          <a:p>
            <a:r>
              <a:rPr lang="en-US" sz="3200" dirty="0" smtClean="0"/>
              <a:t>All-Encompassing</a:t>
            </a:r>
          </a:p>
          <a:p>
            <a:r>
              <a:rPr lang="en-US" sz="3200" dirty="0" smtClean="0"/>
              <a:t>And Can Be Adaptive and Maladaptive</a:t>
            </a:r>
          </a:p>
          <a:p>
            <a:endParaRPr lang="en-US" sz="3200" dirty="0"/>
          </a:p>
        </p:txBody>
      </p:sp>
    </p:spTree>
    <p:extLst>
      <p:ext uri="{BB962C8B-B14F-4D97-AF65-F5344CB8AC3E}">
        <p14:creationId xmlns:p14="http://schemas.microsoft.com/office/powerpoint/2010/main" val="1375583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Some Related Concepts</a:t>
            </a:r>
            <a:endParaRPr lang="en-US" dirty="0"/>
          </a:p>
        </p:txBody>
      </p:sp>
      <p:sp>
        <p:nvSpPr>
          <p:cNvPr id="3" name="Content Placeholder 2"/>
          <p:cNvSpPr>
            <a:spLocks noGrp="1"/>
          </p:cNvSpPr>
          <p:nvPr>
            <p:ph idx="1"/>
          </p:nvPr>
        </p:nvSpPr>
        <p:spPr/>
        <p:txBody>
          <a:bodyPr>
            <a:normAutofit lnSpcReduction="10000"/>
          </a:bodyPr>
          <a:lstStyle/>
          <a:p>
            <a:r>
              <a:rPr lang="en-US" sz="4400" dirty="0" smtClean="0"/>
              <a:t>Cultural Relativism</a:t>
            </a:r>
          </a:p>
          <a:p>
            <a:r>
              <a:rPr lang="en-US" sz="4400" dirty="0" smtClean="0"/>
              <a:t>Ethnocentrism</a:t>
            </a:r>
          </a:p>
          <a:p>
            <a:r>
              <a:rPr lang="en-US" sz="4400" dirty="0" smtClean="0"/>
              <a:t>“Cultures do not stand still to have their pictures taken” (James Clifford).</a:t>
            </a:r>
            <a:endParaRPr lang="en-US" sz="4400" dirty="0"/>
          </a:p>
        </p:txBody>
      </p:sp>
    </p:spTree>
    <p:extLst>
      <p:ext uri="{BB962C8B-B14F-4D97-AF65-F5344CB8AC3E}">
        <p14:creationId xmlns:p14="http://schemas.microsoft.com/office/powerpoint/2010/main" val="27132857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507</TotalTime>
  <Words>656</Words>
  <Application>Microsoft Office PowerPoint</Application>
  <PresentationFormat>On-screen Show (4:3)</PresentationFormat>
  <Paragraphs>72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Angles</vt:lpstr>
      <vt:lpstr>Cultural Competency</vt:lpstr>
      <vt:lpstr>Edgar Rivera Colón, PhD  Columbia University, Narrative Medicine Program   Sarah Lawrence College, Visiting Professor in Lesbian, Gay, Bisexual &amp; Transgender Studies</vt:lpstr>
      <vt:lpstr>What is cultural competency?</vt:lpstr>
      <vt:lpstr> As we say in the South Bronx:</vt:lpstr>
      <vt:lpstr> Ye Olde School Definition</vt:lpstr>
      <vt:lpstr>Yes, Sir Edward, but …</vt:lpstr>
      <vt:lpstr>New School Definition</vt:lpstr>
      <vt:lpstr>Characteristics of Culture</vt:lpstr>
      <vt:lpstr> Some Related Concepts</vt:lpstr>
      <vt:lpstr>What, then, is cultural competency?</vt:lpstr>
      <vt:lpstr>Back to Work!</vt:lpstr>
      <vt:lpstr>A Burning Question for Minority PH Leaders:</vt:lpstr>
      <vt:lpstr>You know you are in the US when…</vt:lpstr>
      <vt:lpstr>   A few things to consider.</vt:lpstr>
      <vt:lpstr> A Key Practice of Leaders: listening</vt:lpstr>
      <vt:lpstr>A Few Words on Grassroots Leadership</vt:lpstr>
      <vt:lpstr>Leadership in Bureaucracies is Different</vt:lpstr>
      <vt:lpstr> Energizing Situations &amp; People</vt:lpstr>
      <vt:lpstr>The New Public Health?</vt:lpstr>
      <vt:lpstr>  Final Thoughts</vt:lpstr>
      <vt:lpstr> Final Thoughts Continued</vt:lpstr>
      <vt:lpstr>   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Competency</dc:title>
  <dc:creator>Owner</dc:creator>
  <cp:lastModifiedBy>Jonathan Basilio</cp:lastModifiedBy>
  <cp:revision>26</cp:revision>
  <dcterms:created xsi:type="dcterms:W3CDTF">2012-02-27T21:08:07Z</dcterms:created>
  <dcterms:modified xsi:type="dcterms:W3CDTF">2015-02-26T23:37:14Z</dcterms:modified>
</cp:coreProperties>
</file>